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en-US" sz="1300" b="1" i="0" u="none" strike="noStrike" kern="1200" baseline="0">
                <a:solidFill>
                  <a:srgbClr val="595959"/>
                </a:solidFill>
                <a:latin typeface="Calibri" panose="020F0502020204030204"/>
                <a:ea typeface="+mn-ea"/>
                <a:cs typeface="+mn-cs"/>
              </a:defRPr>
            </a:pPr>
            <a:r>
              <a:rPr sz="1300" b="1" i="0" u="none" strike="noStrike">
                <a:solidFill>
                  <a:srgbClr val="595959"/>
                </a:solidFill>
                <a:latin typeface="Calibri" panose="020F0502020204030204"/>
              </a:rPr>
              <a:t>Profil Perdagangan Indonesia-Tiongkok</a:t>
            </a:r>
          </a:p>
        </c:rich>
      </c:tx>
      <c:layout>
        <c:manualLayout>
          <c:xMode val="edge"/>
          <c:yMode val="edge"/>
          <c:x val="0.23030999999999999"/>
          <c:y val="0"/>
          <c:w val="0.53937900000000005"/>
          <c:h val="0.128192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154667"/>
          <c:y val="0.128192"/>
          <c:w val="0.840333"/>
          <c:h val="0.7453260000000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Ekspor</c:v>
                </c:pt>
              </c:strCache>
            </c:strRef>
          </c:tx>
          <c:spPr>
            <a:solidFill>
              <a:srgbClr val="E3C75F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15398807.57</c:v>
                </c:pt>
                <c:pt idx="1">
                  <c:v>23118703.579999998</c:v>
                </c:pt>
                <c:pt idx="2">
                  <c:v>21523958.199999999</c:v>
                </c:pt>
                <c:pt idx="3">
                  <c:v>22425902.289999999</c:v>
                </c:pt>
                <c:pt idx="4">
                  <c:v>17301903</c:v>
                </c:pt>
                <c:pt idx="5">
                  <c:v>14611014.75</c:v>
                </c:pt>
                <c:pt idx="6">
                  <c:v>17037049.600000001</c:v>
                </c:pt>
                <c:pt idx="7">
                  <c:v>23229537.670000002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DB-3243-B6FC-046627E5EFF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Impor</c:v>
                </c:pt>
              </c:strCache>
            </c:strRef>
          </c:tx>
          <c:spPr>
            <a:solidFill>
              <a:srgbClr val="87BFB6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19802362.32</c:v>
                </c:pt>
                <c:pt idx="1">
                  <c:v>25029568.170000002</c:v>
                </c:pt>
                <c:pt idx="2">
                  <c:v>29486324.969999999</c:v>
                </c:pt>
                <c:pt idx="3">
                  <c:v>29792501.18</c:v>
                </c:pt>
                <c:pt idx="4">
                  <c:v>30631469</c:v>
                </c:pt>
                <c:pt idx="5">
                  <c:v>29381440.5</c:v>
                </c:pt>
                <c:pt idx="6">
                  <c:v>30677814.800000001</c:v>
                </c:pt>
                <c:pt idx="7">
                  <c:v>34292170.909999996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DB-3243-B6FC-046627E5EFF8}"/>
            </c:ext>
          </c:extLst>
        </c:ser>
        <c:ser>
          <c:idx val="3"/>
          <c:order val="2"/>
          <c:tx>
            <c:strRef>
              <c:f>Sheet1!$A$5</c:f>
              <c:strCache>
                <c:ptCount val="1"/>
                <c:pt idx="0">
                  <c:v>Neraca</c:v>
                </c:pt>
              </c:strCache>
            </c:strRef>
          </c:tx>
          <c:spPr>
            <a:solidFill>
              <a:srgbClr val="BA7474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0">
                  <c:v>-4403554.75</c:v>
                </c:pt>
                <c:pt idx="1">
                  <c:v>-1910864.59</c:v>
                </c:pt>
                <c:pt idx="2">
                  <c:v>-7962366.7699999996</c:v>
                </c:pt>
                <c:pt idx="3">
                  <c:v>-7366598.8899999997</c:v>
                </c:pt>
                <c:pt idx="4">
                  <c:v>-13329566</c:v>
                </c:pt>
                <c:pt idx="5">
                  <c:v>-14770425.75</c:v>
                </c:pt>
                <c:pt idx="6">
                  <c:v>-13640765.199999999</c:v>
                </c:pt>
                <c:pt idx="7">
                  <c:v>-11062633.24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DB-3243-B6FC-046627E5E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94734552"/>
        <c:axId val="2094734553"/>
      </c:barChart>
      <c:lineChart>
        <c:grouping val="standard"/>
        <c:varyColors val="0"/>
        <c:ser>
          <c:idx val="2"/>
          <c:order val="3"/>
          <c:tx>
            <c:strRef>
              <c:f>Sheet1!$A$4</c:f>
              <c:strCache>
                <c:ptCount val="1"/>
                <c:pt idx="0">
                  <c:v>Total perdagangan 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4"/>
            <c:spPr>
              <a:solidFill>
                <a:srgbClr val="FFFFFF"/>
              </a:solidFill>
              <a:ln w="952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35201169.890000001</c:v>
                </c:pt>
                <c:pt idx="1">
                  <c:v>48148271.75</c:v>
                </c:pt>
                <c:pt idx="2">
                  <c:v>51010283.170000002</c:v>
                </c:pt>
                <c:pt idx="3">
                  <c:v>52218403.469999999</c:v>
                </c:pt>
                <c:pt idx="4">
                  <c:v>47933372</c:v>
                </c:pt>
                <c:pt idx="5">
                  <c:v>43992455.25</c:v>
                </c:pt>
                <c:pt idx="6">
                  <c:v>47714864.399999999</c:v>
                </c:pt>
                <c:pt idx="7">
                  <c:v>57521708.579999998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9DB-3243-B6FC-046627E5E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 cmpd="sng" algn="ctr">
            <a:solidFill>
              <a:srgbClr val="D9D9D9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595959"/>
                </a:solidFill>
                <a:latin typeface="Calibri" panose="020F0502020204030204"/>
                <a:ea typeface="+mn-ea"/>
                <a:cs typeface="+mn-cs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>
                  <a:defRPr lang="en-US" sz="1100" b="0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+mn-ea"/>
                    <a:cs typeface="+mn-cs"/>
                  </a:defRPr>
                </a:pPr>
                <a:r>
                  <a:rPr sz="1100" b="0" i="0" u="none" strike="noStrike">
                    <a:solidFill>
                      <a:srgbClr val="000000"/>
                    </a:solidFill>
                    <a:latin typeface="Calibri" panose="020F0502020204030204"/>
                  </a:rPr>
                  <a:t>Millions</a:t>
                </a:r>
              </a:p>
            </c:rich>
          </c:tx>
          <c:overlay val="1"/>
        </c:title>
        <c:numFmt formatCode="#,##0.00" sourceLinked="0"/>
        <c:majorTickMark val="none"/>
        <c:minorTickMark val="none"/>
        <c:tickLblPos val="nextTo"/>
        <c:spPr>
          <a:ln w="12700" cap="flat" cmpd="sng" algn="ctr">
            <a:noFill/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595959"/>
                </a:solidFill>
                <a:latin typeface="Calibri" panose="020F0502020204030204"/>
                <a:ea typeface="+mn-ea"/>
                <a:cs typeface="+mn-cs"/>
              </a:defRPr>
            </a:pPr>
            <a:endParaRPr lang="en-US"/>
          </a:p>
        </c:txPr>
        <c:crossAx val="2094734552"/>
        <c:crosses val="autoZero"/>
        <c:crossBetween val="between"/>
        <c:majorUnit val="22500000"/>
        <c:minorUnit val="11250000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122099"/>
          <c:y val="0.92798199999999997"/>
          <c:w val="0.87633799999999995"/>
          <c:h val="7.2017600000000001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100" b="0" i="0" u="none" strike="noStrike" kern="1200" baseline="0">
              <a:solidFill>
                <a:srgbClr val="595959"/>
              </a:solidFill>
              <a:latin typeface="Calibri" panose="020F050202020403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" y="0"/>
            <a:ext cx="12190781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93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30315" y="337350"/>
            <a:ext cx="11265763" cy="80723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523782" y="1144587"/>
            <a:ext cx="11372296" cy="506978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047022" y="274320"/>
            <a:ext cx="297245" cy="320041"/>
          </a:xfrm>
          <a:prstGeom prst="rect">
            <a:avLst/>
          </a:prstGeom>
        </p:spPr>
        <p:txBody>
          <a:bodyPr anchor="t"/>
          <a:lstStyle>
            <a:lvl1pPr algn="l">
              <a:defRPr sz="1500">
                <a:solidFill>
                  <a:schemeClr val="accent4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96" name="Pentagon 6"/>
          <p:cNvSpPr/>
          <p:nvPr/>
        </p:nvSpPr>
        <p:spPr>
          <a:xfrm>
            <a:off x="1065320" y="97341"/>
            <a:ext cx="10830759" cy="737161"/>
          </a:xfrm>
          <a:prstGeom prst="rect">
            <a:avLst/>
          </a:prstGeom>
          <a:gradFill>
            <a:gsLst>
              <a:gs pos="0">
                <a:srgbClr val="8AA4B4"/>
              </a:gs>
              <a:gs pos="87000">
                <a:srgbClr val="0E618F"/>
              </a:gs>
              <a:gs pos="100000">
                <a:srgbClr val="333F50"/>
              </a:gs>
            </a:gsLst>
            <a:lin ang="10800000"/>
          </a:gradFill>
          <a:ln w="12700">
            <a:miter lim="400000"/>
          </a:ln>
          <a:effectLst>
            <a:outerShdw blurRad="50800" dist="27940" dir="5400000" rotWithShape="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7" name="Pentagon 7"/>
          <p:cNvSpPr/>
          <p:nvPr/>
        </p:nvSpPr>
        <p:spPr>
          <a:xfrm>
            <a:off x="523782" y="97341"/>
            <a:ext cx="953537" cy="737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251" y="0"/>
                </a:lnTo>
                <a:lnTo>
                  <a:pt x="21600" y="10800"/>
                </a:lnTo>
                <a:lnTo>
                  <a:pt x="13251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A6A6A6"/>
              </a:gs>
              <a:gs pos="40000">
                <a:srgbClr val="808080"/>
              </a:gs>
              <a:gs pos="100000">
                <a:srgbClr val="333F50"/>
              </a:gs>
            </a:gsLst>
            <a:lin ang="10800000"/>
          </a:gradFill>
          <a:ln w="12700">
            <a:miter lim="400000"/>
          </a:ln>
          <a:effectLst>
            <a:outerShdw blurRad="50800" dist="27940" dir="5400000" rotWithShape="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8" name="Slide Number Placeholder 5"/>
          <p:cNvSpPr txBox="1"/>
          <p:nvPr/>
        </p:nvSpPr>
        <p:spPr>
          <a:xfrm>
            <a:off x="9045503" y="300793"/>
            <a:ext cx="2651761" cy="3073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/>
          <a:p>
            <a:pPr algn="r">
              <a:defRPr sz="1400" b="1">
                <a:solidFill>
                  <a:srgbClr val="C00000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185" indent="-260985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 panose="020F0502020204030204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 panose="020F0502020204030204"/>
        </a:defRPr>
      </a:lvl2pPr>
      <a:lvl3pPr marL="1234440" marR="0" indent="-32004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 panose="020F0502020204030204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 panose="020F0502020204030204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 panose="020F0502020204030204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 panose="020F0502020204030204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 panose="020F0502020204030204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 panose="020F0502020204030204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 panose="020F0502020204030204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 /><Relationship Id="rId3" Type="http://schemas.openxmlformats.org/officeDocument/2006/relationships/image" Target="../media/image5.png" /><Relationship Id="rId7" Type="http://schemas.openxmlformats.org/officeDocument/2006/relationships/image" Target="../media/image9.pn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png" /><Relationship Id="rId5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4" Type="http://schemas.openxmlformats.org/officeDocument/2006/relationships/chart" Target="../charts/char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jpe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1700213"/>
            <a:ext cx="12214096" cy="5157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8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112" y="494576"/>
            <a:ext cx="1362076" cy="136207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9" name="Rectangle 11"/>
          <p:cNvSpPr/>
          <p:nvPr/>
        </p:nvSpPr>
        <p:spPr>
          <a:xfrm>
            <a:off x="-1" y="267286"/>
            <a:ext cx="9896476" cy="227292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" name="TextBox 1"/>
          <p:cNvSpPr txBox="1"/>
          <p:nvPr/>
        </p:nvSpPr>
        <p:spPr>
          <a:xfrm>
            <a:off x="1378094" y="2089287"/>
            <a:ext cx="8536366" cy="177419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algn="ctr">
              <a:lnSpc>
                <a:spcPct val="114000"/>
              </a:lnSpc>
              <a:defRPr sz="3200" b="1"/>
            </a:pPr>
            <a:r>
              <a:rPr lang="en-US"/>
              <a:t>Tantangan </a:t>
            </a:r>
            <a:r>
              <a:t>Local Currency Settlement </a:t>
            </a:r>
          </a:p>
          <a:p>
            <a:pPr algn="ctr">
              <a:lnSpc>
                <a:spcPct val="114000"/>
              </a:lnSpc>
              <a:defRPr sz="3200" b="1"/>
            </a:pPr>
            <a:r>
              <a:t>Indonesia</a:t>
            </a:r>
            <a:r>
              <a:rPr lang="en-US"/>
              <a:t> dengan </a:t>
            </a:r>
            <a:r>
              <a:t>China</a:t>
            </a:r>
          </a:p>
          <a:p>
            <a:pPr algn="ctr">
              <a:lnSpc>
                <a:spcPct val="114000"/>
              </a:lnSpc>
              <a:defRPr sz="3200" b="1"/>
            </a:pPr>
            <a:r>
              <a:rPr lang="en-US"/>
              <a:t>Dukungan Dunia Usaha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994" y="565922"/>
            <a:ext cx="8536366" cy="79248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algn="l">
              <a:lnSpc>
                <a:spcPct val="114000"/>
              </a:lnSpc>
              <a:defRPr sz="3200" b="1"/>
            </a:pPr>
            <a:r>
              <a:rPr lang="en-US" sz="2000" i="1"/>
              <a:t>Badan Pengkajian dan Pengembangan Perdagangan Kemendag</a:t>
            </a:r>
          </a:p>
          <a:p>
            <a:pPr algn="l">
              <a:lnSpc>
                <a:spcPct val="114000"/>
              </a:lnSpc>
              <a:defRPr sz="3200" b="1"/>
            </a:pPr>
            <a:r>
              <a:rPr lang="en-US" sz="2000" i="1"/>
              <a:t>5 Agustus 2021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173355" y="5102860"/>
            <a:ext cx="3719830" cy="114363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l">
              <a:lnSpc>
                <a:spcPct val="114000"/>
              </a:lnSpc>
              <a:defRPr sz="3200" b="1"/>
            </a:pPr>
            <a:r>
              <a:rPr lang="en-US" sz="2000"/>
              <a:t>Benny Soetrisno</a:t>
            </a:r>
          </a:p>
          <a:p>
            <a:pPr algn="l">
              <a:lnSpc>
                <a:spcPct val="114000"/>
              </a:lnSpc>
              <a:defRPr sz="3200" b="1"/>
            </a:pPr>
            <a:r>
              <a:rPr lang="en-US" sz="2000"/>
              <a:t>Ketua Bidang Perdagangan</a:t>
            </a:r>
          </a:p>
          <a:p>
            <a:pPr algn="l">
              <a:lnSpc>
                <a:spcPct val="114000"/>
              </a:lnSpc>
              <a:defRPr sz="3200" b="1"/>
            </a:pPr>
            <a:r>
              <a:rPr lang="en-US" sz="2000"/>
              <a:t>DPN APINDO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Flowchart: Manual Input 10"/>
          <p:cNvSpPr/>
          <p:nvPr/>
        </p:nvSpPr>
        <p:spPr>
          <a:xfrm rot="10800000">
            <a:off x="-5" y="-3"/>
            <a:ext cx="10454190" cy="573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B050"/>
          </a:solidFill>
          <a:ln w="12700">
            <a:solidFill>
              <a:srgbClr val="00B05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80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660" y="27295"/>
            <a:ext cx="496045" cy="47767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81" name="TextBox 5"/>
          <p:cNvSpPr txBox="1"/>
          <p:nvPr/>
        </p:nvSpPr>
        <p:spPr>
          <a:xfrm>
            <a:off x="664845" y="840740"/>
            <a:ext cx="10635615" cy="545719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400" b="1"/>
            </a:pPr>
            <a:r>
              <a:rPr lang="en-US"/>
              <a:t>Pandangan dan Dunia Usaha dan </a:t>
            </a:r>
            <a:r>
              <a:t>Langkah Nyata APINDO</a:t>
            </a:r>
          </a:p>
          <a:p>
            <a:endParaRPr sz="2400"/>
          </a:p>
          <a:p>
            <a:pPr marL="342900" indent="-342900" algn="just">
              <a:lnSpc>
                <a:spcPct val="114000"/>
              </a:lnSpc>
              <a:buSzPct val="100000"/>
              <a:buChar char="➢"/>
              <a:defRPr sz="2200"/>
            </a:pPr>
            <a:r>
              <a:rPr sz="2400"/>
              <a:t>Mendorong anggota APINDO untuk menggunakan RMB sebagai mata uang utama untuk transaksi perdagangan internasional antara Indonesia dan China.</a:t>
            </a:r>
          </a:p>
          <a:p>
            <a:pPr marL="342900" indent="-342900" algn="just">
              <a:lnSpc>
                <a:spcPct val="114000"/>
              </a:lnSpc>
              <a:buSzPct val="100000"/>
              <a:buChar char="➢"/>
              <a:defRPr sz="2200"/>
            </a:pPr>
            <a:endParaRPr sz="2400"/>
          </a:p>
          <a:p>
            <a:pPr marL="342900" indent="-342900" algn="just">
              <a:lnSpc>
                <a:spcPct val="114000"/>
              </a:lnSpc>
              <a:buSzPct val="100000"/>
              <a:buChar char="➢"/>
              <a:defRPr sz="2200"/>
            </a:pPr>
            <a:r>
              <a:rPr sz="2400"/>
              <a:t>Mensyaratkan mitra perdagangan dari China untuk menggunakan RMB dalam </a:t>
            </a:r>
            <a:r>
              <a:rPr sz="2400" i="1"/>
              <a:t>quotation</a:t>
            </a:r>
            <a:r>
              <a:rPr sz="2400"/>
              <a:t> perdagangan.</a:t>
            </a:r>
          </a:p>
          <a:p>
            <a:pPr marL="342900" indent="-342900" algn="just">
              <a:lnSpc>
                <a:spcPct val="114000"/>
              </a:lnSpc>
              <a:buSzPct val="100000"/>
              <a:buChar char="➢"/>
              <a:defRPr sz="2200"/>
            </a:pPr>
            <a:endParaRPr sz="2400"/>
          </a:p>
          <a:p>
            <a:pPr marL="342900" indent="-342900" algn="just">
              <a:lnSpc>
                <a:spcPct val="114000"/>
              </a:lnSpc>
              <a:buSzPct val="100000"/>
              <a:buChar char="➢"/>
              <a:defRPr sz="2200"/>
            </a:pPr>
            <a:r>
              <a:rPr sz="2400"/>
              <a:t>Bekerja sama dengan </a:t>
            </a:r>
            <a:r>
              <a:rPr sz="2400" i="1"/>
              <a:t>stakeholder </a:t>
            </a:r>
            <a:r>
              <a:rPr sz="2400"/>
              <a:t>lainnya untuk mempromosikan penggunaan RMB dalam transaksi perdagangan internasional.</a:t>
            </a:r>
          </a:p>
          <a:p>
            <a:pPr marL="342900" indent="-342900" algn="just">
              <a:lnSpc>
                <a:spcPct val="114000"/>
              </a:lnSpc>
              <a:buSzPct val="100000"/>
              <a:buChar char="➢"/>
              <a:defRPr sz="2200"/>
            </a:pPr>
            <a:endParaRPr sz="2400"/>
          </a:p>
          <a:p>
            <a:pPr marL="342900" indent="-342900" algn="just">
              <a:lnSpc>
                <a:spcPct val="114000"/>
              </a:lnSpc>
              <a:buSzPct val="100000"/>
              <a:buChar char="➢"/>
              <a:defRPr sz="2200"/>
            </a:pPr>
            <a:r>
              <a:rPr sz="2400"/>
              <a:t>Menginformasikan daftar nama perusahaan yang memiliki hubungan perdagangan dengan China kepada bank-bank tertentu secara periodik.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2" y="1729709"/>
            <a:ext cx="12214096" cy="515778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84" name="Title 1"/>
          <p:cNvSpPr txBox="1">
            <a:spLocks noGrp="1"/>
          </p:cNvSpPr>
          <p:nvPr>
            <p:ph type="title"/>
          </p:nvPr>
        </p:nvSpPr>
        <p:spPr>
          <a:xfrm>
            <a:off x="0" y="1036082"/>
            <a:ext cx="9952074" cy="1325563"/>
          </a:xfrm>
          <a:prstGeom prst="rect">
            <a:avLst/>
          </a:prstGeom>
          <a:solidFill>
            <a:srgbClr val="FFE699"/>
          </a:solidFill>
        </p:spPr>
        <p:txBody>
          <a:bodyPr/>
          <a:lstStyle/>
          <a:p>
            <a:pPr algn="r">
              <a:defRPr sz="7200"/>
            </a:pPr>
            <a:r>
              <a:t>Terima Kasih</a:t>
            </a:r>
          </a:p>
        </p:txBody>
      </p:sp>
      <p:sp>
        <p:nvSpPr>
          <p:cNvPr id="285" name="Subtitle 4"/>
          <p:cNvSpPr txBox="1">
            <a:spLocks noGrp="1"/>
          </p:cNvSpPr>
          <p:nvPr>
            <p:ph type="body" sz="quarter" idx="1"/>
          </p:nvPr>
        </p:nvSpPr>
        <p:spPr>
          <a:xfrm>
            <a:off x="4538829" y="2125884"/>
            <a:ext cx="5399570" cy="1925493"/>
          </a:xfrm>
          <a:prstGeom prst="rect">
            <a:avLst/>
          </a:prstGeom>
        </p:spPr>
        <p:txBody>
          <a:bodyPr anchor="ctr"/>
          <a:lstStyle/>
          <a:p>
            <a:pPr marL="0" indent="0" algn="r">
              <a:spcBef>
                <a:spcPts val="0"/>
              </a:spcBef>
              <a:buSzTx/>
              <a:buNone/>
              <a:defRPr sz="1600"/>
            </a:pPr>
            <a:r>
              <a:t>Permata Kuningan Building, 10</a:t>
            </a:r>
            <a:r>
              <a:rPr baseline="30000"/>
              <a:t>th</a:t>
            </a:r>
            <a:r>
              <a:t> Fl.</a:t>
            </a:r>
          </a:p>
          <a:p>
            <a:pPr marL="0" indent="0" algn="r">
              <a:spcBef>
                <a:spcPts val="0"/>
              </a:spcBef>
              <a:buSzTx/>
              <a:buNone/>
              <a:defRPr sz="1600"/>
            </a:pPr>
            <a:r>
              <a:t>Kuningan Mulia Kav. 9C Guntur – Setiabudi    </a:t>
            </a:r>
          </a:p>
          <a:p>
            <a:pPr marL="0" indent="0" algn="r">
              <a:spcBef>
                <a:spcPts val="0"/>
              </a:spcBef>
              <a:buSzTx/>
              <a:buNone/>
              <a:defRPr sz="1600"/>
            </a:pPr>
            <a:r>
              <a:t>Jakarta 12980 – Indonesia	</a:t>
            </a:r>
          </a:p>
          <a:p>
            <a:pPr marL="0" indent="0" algn="r">
              <a:spcBef>
                <a:spcPts val="0"/>
              </a:spcBef>
              <a:buSzTx/>
              <a:buNone/>
              <a:defRPr sz="1600"/>
            </a:pPr>
            <a:r>
              <a:t>Phone : (021) 8378 0824 </a:t>
            </a:r>
          </a:p>
          <a:p>
            <a:pPr marL="0" indent="0" algn="r">
              <a:spcBef>
                <a:spcPts val="0"/>
              </a:spcBef>
              <a:buSzTx/>
              <a:buNone/>
              <a:defRPr sz="1600"/>
            </a:pPr>
            <a:r>
              <a:t>Fax : (021) 8378 0823 / 8378 0746</a:t>
            </a:r>
          </a:p>
          <a:p>
            <a:pPr marL="0" indent="0" algn="r">
              <a:spcBef>
                <a:spcPts val="0"/>
              </a:spcBef>
              <a:buSzTx/>
              <a:buNone/>
              <a:defRPr sz="1600"/>
            </a:pPr>
            <a:r>
              <a:t>Website	: </a:t>
            </a:r>
            <a:r>
              <a:rPr u="sng"/>
              <a:t>www.apindo.or.id</a:t>
            </a:r>
          </a:p>
        </p:txBody>
      </p:sp>
      <p:pic>
        <p:nvPicPr>
          <p:cNvPr id="286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270" y="475694"/>
            <a:ext cx="1885951" cy="188595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87" name="Rectangle 8"/>
          <p:cNvSpPr/>
          <p:nvPr/>
        </p:nvSpPr>
        <p:spPr>
          <a:xfrm>
            <a:off x="0" y="680483"/>
            <a:ext cx="9952074" cy="191388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8" name="Rectangle 10"/>
          <p:cNvSpPr/>
          <p:nvPr/>
        </p:nvSpPr>
        <p:spPr>
          <a:xfrm>
            <a:off x="0" y="380001"/>
            <a:ext cx="9952074" cy="191388"/>
          </a:xfrm>
          <a:prstGeom prst="rect">
            <a:avLst/>
          </a:prstGeom>
          <a:solidFill>
            <a:srgbClr val="1F4E79"/>
          </a:solidFill>
          <a:ln w="12700">
            <a:solidFill>
              <a:srgbClr val="1F4E7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indefinite" fill="hold"/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indefinite" fill="hold"/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indefinite" fill="hold"/>
                                        <p:tgtEl>
                                          <p:spTgt spid="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build="p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lowchart: Manual Input 10"/>
          <p:cNvSpPr/>
          <p:nvPr/>
        </p:nvSpPr>
        <p:spPr>
          <a:xfrm rot="10800000">
            <a:off x="-5" y="-3"/>
            <a:ext cx="10454190" cy="573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B050"/>
          </a:solidFill>
          <a:ln w="12700">
            <a:solidFill>
              <a:srgbClr val="00B05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660" y="27295"/>
            <a:ext cx="496045" cy="47767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4" name="Freeform 14"/>
          <p:cNvSpPr/>
          <p:nvPr/>
        </p:nvSpPr>
        <p:spPr>
          <a:xfrm>
            <a:off x="4108" y="1340168"/>
            <a:ext cx="2309815" cy="4619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32" y="0"/>
                  <a:pt x="21600" y="4837"/>
                  <a:pt x="21600" y="10800"/>
                </a:cubicBezTo>
                <a:cubicBezTo>
                  <a:pt x="21600" y="16766"/>
                  <a:pt x="11932" y="21600"/>
                  <a:pt x="0" y="21600"/>
                </a:cubicBezTo>
                <a:lnTo>
                  <a:pt x="0" y="20007"/>
                </a:lnTo>
                <a:cubicBezTo>
                  <a:pt x="10172" y="20007"/>
                  <a:pt x="18414" y="15886"/>
                  <a:pt x="18414" y="10800"/>
                </a:cubicBezTo>
                <a:cubicBezTo>
                  <a:pt x="18414" y="5717"/>
                  <a:pt x="10172" y="1593"/>
                  <a:pt x="0" y="1593"/>
                </a:cubicBezTo>
                <a:lnTo>
                  <a:pt x="0" y="0"/>
                </a:lnTo>
                <a:close/>
              </a:path>
            </a:pathLst>
          </a:custGeom>
          <a:solidFill>
            <a:srgbClr val="638C9B"/>
          </a:solidFill>
          <a:ln w="12700">
            <a:miter lim="400000"/>
          </a:ln>
          <a:effectLst>
            <a:outerShdw blurRad="50800" dist="27940" dir="5400000" rotWithShape="0">
              <a:srgbClr val="000000">
                <a:alpha val="32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15" name="TextBox 64"/>
          <p:cNvSpPr txBox="1"/>
          <p:nvPr/>
        </p:nvSpPr>
        <p:spPr>
          <a:xfrm>
            <a:off x="3815975" y="1217240"/>
            <a:ext cx="6808377" cy="1120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>
              <a:defRPr sz="2200" b="1"/>
            </a:pPr>
            <a:r>
              <a:t>Pendahuluan:</a:t>
            </a:r>
          </a:p>
          <a:p>
            <a:pPr>
              <a:defRPr sz="2200" b="1"/>
            </a:pPr>
            <a:r>
              <a:t>- Potensi dan Manfaat Kerja Sama LCS Indonesia-Tiongkok</a:t>
            </a:r>
          </a:p>
          <a:p>
            <a:pPr>
              <a:defRPr sz="2200" b="1"/>
            </a:pPr>
            <a:r>
              <a:t>- Faktor-faktor yang mempengaruhi Perkembangan LCS</a:t>
            </a:r>
          </a:p>
        </p:txBody>
      </p:sp>
      <p:sp>
        <p:nvSpPr>
          <p:cNvPr id="116" name="TextBox 65"/>
          <p:cNvSpPr txBox="1"/>
          <p:nvPr/>
        </p:nvSpPr>
        <p:spPr>
          <a:xfrm>
            <a:off x="4209581" y="2712602"/>
            <a:ext cx="4619425" cy="4343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200" b="1"/>
            </a:lvl1pPr>
          </a:lstStyle>
          <a:p>
            <a:r>
              <a:t>Profil Perdagangan Indonesia-Tiongkok</a:t>
            </a:r>
          </a:p>
        </p:txBody>
      </p:sp>
      <p:sp>
        <p:nvSpPr>
          <p:cNvPr id="117" name="TextBox 66"/>
          <p:cNvSpPr txBox="1"/>
          <p:nvPr/>
        </p:nvSpPr>
        <p:spPr>
          <a:xfrm>
            <a:off x="4329372" y="3731402"/>
            <a:ext cx="2818877" cy="4343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>
              <a:defRPr sz="2200" b="1"/>
            </a:pPr>
            <a:r>
              <a:t>Kerja Sama LC</a:t>
            </a:r>
            <a:r>
              <a:rPr i="1"/>
              <a:t>S Existing</a:t>
            </a:r>
          </a:p>
        </p:txBody>
      </p:sp>
      <p:sp>
        <p:nvSpPr>
          <p:cNvPr id="118" name="TextBox 67"/>
          <p:cNvSpPr txBox="1"/>
          <p:nvPr/>
        </p:nvSpPr>
        <p:spPr>
          <a:xfrm>
            <a:off x="4025892" y="4645324"/>
            <a:ext cx="5191867" cy="777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>
              <a:defRPr sz="2200" b="1"/>
            </a:pPr>
            <a:r>
              <a:t>Inisiatif Kerja Sama LCS Indonesia-Tiongkok:</a:t>
            </a:r>
          </a:p>
          <a:p>
            <a:pPr>
              <a:defRPr sz="2200" b="1"/>
            </a:pPr>
            <a:r>
              <a:t>Peluang dan Tantangan</a:t>
            </a:r>
          </a:p>
        </p:txBody>
      </p:sp>
      <p:sp>
        <p:nvSpPr>
          <p:cNvPr id="119" name="Straight Connector 55"/>
          <p:cNvSpPr/>
          <p:nvPr/>
        </p:nvSpPr>
        <p:spPr>
          <a:xfrm>
            <a:off x="1562574" y="4545579"/>
            <a:ext cx="1933444" cy="424085"/>
          </a:xfrm>
          <a:prstGeom prst="line">
            <a:avLst/>
          </a:prstGeom>
          <a:ln w="152400">
            <a:solidFill>
              <a:srgbClr val="99B88A"/>
            </a:solidFill>
            <a:miter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grpSp>
        <p:nvGrpSpPr>
          <p:cNvPr id="122" name="Oval 57"/>
          <p:cNvGrpSpPr/>
          <p:nvPr/>
        </p:nvGrpSpPr>
        <p:grpSpPr>
          <a:xfrm>
            <a:off x="3149093" y="4652093"/>
            <a:ext cx="758479" cy="689789"/>
            <a:chOff x="0" y="0"/>
            <a:chExt cx="758478" cy="689788"/>
          </a:xfrm>
        </p:grpSpPr>
        <p:sp>
          <p:nvSpPr>
            <p:cNvPr id="120" name="Oval"/>
            <p:cNvSpPr/>
            <p:nvPr/>
          </p:nvSpPr>
          <p:spPr>
            <a:xfrm>
              <a:off x="-1" y="-1"/>
              <a:ext cx="758480" cy="689790"/>
            </a:xfrm>
            <a:prstGeom prst="ellipse">
              <a:avLst/>
            </a:prstGeom>
            <a:solidFill>
              <a:srgbClr val="99B88A"/>
            </a:solidFill>
            <a:ln w="12700" cap="flat">
              <a:noFill/>
              <a:miter lim="400000"/>
            </a:ln>
            <a:effectLst>
              <a:outerShdw blurRad="508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21" name="04"/>
            <p:cNvSpPr txBox="1"/>
            <p:nvPr/>
          </p:nvSpPr>
          <p:spPr>
            <a:xfrm>
              <a:off x="111075" y="65493"/>
              <a:ext cx="536327" cy="558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3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t>04</a:t>
              </a:r>
            </a:p>
          </p:txBody>
        </p:sp>
      </p:grpSp>
      <p:sp>
        <p:nvSpPr>
          <p:cNvPr id="123" name="Freeform 11"/>
          <p:cNvSpPr/>
          <p:nvPr/>
        </p:nvSpPr>
        <p:spPr>
          <a:xfrm>
            <a:off x="4108" y="1679893"/>
            <a:ext cx="1968502" cy="3940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32" y="0"/>
                  <a:pt x="21600" y="4838"/>
                  <a:pt x="21600" y="10800"/>
                </a:cubicBezTo>
                <a:cubicBezTo>
                  <a:pt x="21600" y="16766"/>
                  <a:pt x="11932" y="21600"/>
                  <a:pt x="0" y="21600"/>
                </a:cubicBezTo>
                <a:lnTo>
                  <a:pt x="0" y="19731"/>
                </a:lnTo>
                <a:cubicBezTo>
                  <a:pt x="9867" y="19731"/>
                  <a:pt x="17869" y="15734"/>
                  <a:pt x="17869" y="10800"/>
                </a:cubicBezTo>
                <a:cubicBezTo>
                  <a:pt x="17869" y="5870"/>
                  <a:pt x="9867" y="1869"/>
                  <a:pt x="0" y="1869"/>
                </a:cubicBezTo>
                <a:lnTo>
                  <a:pt x="0" y="0"/>
                </a:lnTo>
                <a:close/>
              </a:path>
            </a:pathLst>
          </a:custGeom>
          <a:solidFill>
            <a:srgbClr val="99B88A"/>
          </a:solidFill>
          <a:ln w="12700">
            <a:miter lim="400000"/>
          </a:ln>
          <a:effectLst>
            <a:outerShdw blurRad="50800" dist="27940" dir="5400000" rotWithShape="0">
              <a:srgbClr val="000000">
                <a:alpha val="32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24" name="Straight Connector 51"/>
          <p:cNvSpPr/>
          <p:nvPr/>
        </p:nvSpPr>
        <p:spPr>
          <a:xfrm>
            <a:off x="1544715" y="3928857"/>
            <a:ext cx="2198154" cy="35978"/>
          </a:xfrm>
          <a:prstGeom prst="line">
            <a:avLst/>
          </a:prstGeom>
          <a:ln w="152400">
            <a:solidFill>
              <a:srgbClr val="A6A6A6"/>
            </a:solidFill>
            <a:miter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grpSp>
        <p:nvGrpSpPr>
          <p:cNvPr id="127" name="Oval 58"/>
          <p:cNvGrpSpPr/>
          <p:nvPr/>
        </p:nvGrpSpPr>
        <p:grpSpPr>
          <a:xfrm>
            <a:off x="3385263" y="3552362"/>
            <a:ext cx="715209" cy="708500"/>
            <a:chOff x="0" y="0"/>
            <a:chExt cx="715207" cy="708498"/>
          </a:xfrm>
        </p:grpSpPr>
        <p:sp>
          <p:nvSpPr>
            <p:cNvPr id="125" name="Circle"/>
            <p:cNvSpPr/>
            <p:nvPr/>
          </p:nvSpPr>
          <p:spPr>
            <a:xfrm>
              <a:off x="0" y="-1"/>
              <a:ext cx="715208" cy="708500"/>
            </a:xfrm>
            <a:prstGeom prst="ellipse">
              <a:avLst/>
            </a:prstGeom>
            <a:solidFill>
              <a:srgbClr val="A6A6A6"/>
            </a:solidFill>
            <a:ln w="12700" cap="flat">
              <a:noFill/>
              <a:miter lim="400000"/>
            </a:ln>
            <a:effectLst>
              <a:outerShdw blurRad="508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26" name="03"/>
            <p:cNvSpPr txBox="1"/>
            <p:nvPr/>
          </p:nvSpPr>
          <p:spPr>
            <a:xfrm>
              <a:off x="104739" y="74848"/>
              <a:ext cx="505729" cy="558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3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t>03</a:t>
              </a:r>
            </a:p>
          </p:txBody>
        </p:sp>
      </p:grpSp>
      <p:sp>
        <p:nvSpPr>
          <p:cNvPr id="128" name="Freeform 8"/>
          <p:cNvSpPr/>
          <p:nvPr/>
        </p:nvSpPr>
        <p:spPr>
          <a:xfrm>
            <a:off x="4108" y="2021206"/>
            <a:ext cx="1628776" cy="3257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7" y="0"/>
                  <a:pt x="21600" y="4838"/>
                  <a:pt x="21600" y="10800"/>
                </a:cubicBezTo>
                <a:cubicBezTo>
                  <a:pt x="21600" y="16766"/>
                  <a:pt x="11927" y="21600"/>
                  <a:pt x="0" y="21600"/>
                </a:cubicBezTo>
                <a:lnTo>
                  <a:pt x="0" y="19340"/>
                </a:lnTo>
                <a:cubicBezTo>
                  <a:pt x="9432" y="19340"/>
                  <a:pt x="17082" y="15518"/>
                  <a:pt x="17082" y="10800"/>
                </a:cubicBezTo>
                <a:cubicBezTo>
                  <a:pt x="17082" y="6082"/>
                  <a:pt x="9432" y="2260"/>
                  <a:pt x="0" y="2260"/>
                </a:cubicBez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 w="12700">
            <a:miter lim="400000"/>
          </a:ln>
          <a:effectLst>
            <a:outerShdw blurRad="50800" dist="27940" dir="5400000" rotWithShape="0">
              <a:srgbClr val="000000">
                <a:alpha val="32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29" name="Straight Connector 53"/>
          <p:cNvSpPr/>
          <p:nvPr/>
        </p:nvSpPr>
        <p:spPr>
          <a:xfrm flipV="1">
            <a:off x="959111" y="2882443"/>
            <a:ext cx="2688912" cy="400777"/>
          </a:xfrm>
          <a:prstGeom prst="line">
            <a:avLst/>
          </a:prstGeom>
          <a:ln w="152400">
            <a:solidFill>
              <a:srgbClr val="D8A21A"/>
            </a:solidFill>
            <a:miter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grpSp>
        <p:nvGrpSpPr>
          <p:cNvPr id="132" name="Oval 59"/>
          <p:cNvGrpSpPr/>
          <p:nvPr/>
        </p:nvGrpSpPr>
        <p:grpSpPr>
          <a:xfrm>
            <a:off x="3311805" y="2520851"/>
            <a:ext cx="760114" cy="717771"/>
            <a:chOff x="0" y="0"/>
            <a:chExt cx="760112" cy="717769"/>
          </a:xfrm>
        </p:grpSpPr>
        <p:sp>
          <p:nvSpPr>
            <p:cNvPr id="130" name="Oval"/>
            <p:cNvSpPr/>
            <p:nvPr/>
          </p:nvSpPr>
          <p:spPr>
            <a:xfrm>
              <a:off x="-1" y="0"/>
              <a:ext cx="760114" cy="717770"/>
            </a:xfrm>
            <a:prstGeom prst="ellipse">
              <a:avLst/>
            </a:prstGeom>
            <a:solidFill>
              <a:srgbClr val="D8A21A"/>
            </a:solidFill>
            <a:ln w="12700" cap="flat">
              <a:noFill/>
              <a:miter lim="400000"/>
            </a:ln>
            <a:effectLst>
              <a:outerShdw blurRad="508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31" name="02"/>
            <p:cNvSpPr txBox="1"/>
            <p:nvPr/>
          </p:nvSpPr>
          <p:spPr>
            <a:xfrm>
              <a:off x="111315" y="79484"/>
              <a:ext cx="537481" cy="558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3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t>02</a:t>
              </a:r>
            </a:p>
          </p:txBody>
        </p:sp>
      </p:grpSp>
      <p:sp>
        <p:nvSpPr>
          <p:cNvPr id="133" name="Freeform 5"/>
          <p:cNvSpPr/>
          <p:nvPr/>
        </p:nvSpPr>
        <p:spPr>
          <a:xfrm>
            <a:off x="4108" y="2362518"/>
            <a:ext cx="1287464" cy="2574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6" y="0"/>
                  <a:pt x="21600" y="4834"/>
                  <a:pt x="21600" y="10800"/>
                </a:cubicBezTo>
                <a:cubicBezTo>
                  <a:pt x="21600" y="16766"/>
                  <a:pt x="11926" y="21600"/>
                  <a:pt x="0" y="21600"/>
                </a:cubicBezTo>
                <a:lnTo>
                  <a:pt x="0" y="18742"/>
                </a:lnTo>
                <a:cubicBezTo>
                  <a:pt x="8771" y="18742"/>
                  <a:pt x="15887" y="15187"/>
                  <a:pt x="15887" y="10800"/>
                </a:cubicBezTo>
                <a:cubicBezTo>
                  <a:pt x="15887" y="6413"/>
                  <a:pt x="8771" y="2858"/>
                  <a:pt x="0" y="2858"/>
                </a:cubicBezTo>
                <a:lnTo>
                  <a:pt x="0" y="0"/>
                </a:lnTo>
                <a:close/>
              </a:path>
            </a:pathLst>
          </a:custGeom>
          <a:solidFill>
            <a:srgbClr val="D8A21A"/>
          </a:solidFill>
          <a:ln w="12700">
            <a:miter lim="400000"/>
          </a:ln>
          <a:effectLst>
            <a:outerShdw blurRad="50800" dist="27940" dir="5400000" rotWithShape="0">
              <a:srgbClr val="000000">
                <a:alpha val="32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34" name="Straight Connector 62"/>
          <p:cNvSpPr/>
          <p:nvPr/>
        </p:nvSpPr>
        <p:spPr>
          <a:xfrm flipV="1">
            <a:off x="411974" y="1808175"/>
            <a:ext cx="2651606" cy="1074870"/>
          </a:xfrm>
          <a:prstGeom prst="line">
            <a:avLst/>
          </a:prstGeom>
          <a:ln w="152400">
            <a:solidFill>
              <a:srgbClr val="6A859E"/>
            </a:solidFill>
            <a:miter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35" name="Freeform 5"/>
          <p:cNvSpPr/>
          <p:nvPr/>
        </p:nvSpPr>
        <p:spPr>
          <a:xfrm>
            <a:off x="4108" y="2707689"/>
            <a:ext cx="934837" cy="1870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6" y="0"/>
                  <a:pt x="21600" y="4834"/>
                  <a:pt x="21600" y="10800"/>
                </a:cubicBezTo>
                <a:cubicBezTo>
                  <a:pt x="21600" y="16766"/>
                  <a:pt x="11926" y="21600"/>
                  <a:pt x="0" y="21600"/>
                </a:cubicBezTo>
                <a:lnTo>
                  <a:pt x="0" y="18742"/>
                </a:lnTo>
                <a:cubicBezTo>
                  <a:pt x="8771" y="18742"/>
                  <a:pt x="15887" y="15188"/>
                  <a:pt x="15887" y="10800"/>
                </a:cubicBezTo>
                <a:cubicBezTo>
                  <a:pt x="15887" y="6413"/>
                  <a:pt x="8771" y="2858"/>
                  <a:pt x="0" y="2858"/>
                </a:cubicBezTo>
                <a:lnTo>
                  <a:pt x="0" y="0"/>
                </a:lnTo>
                <a:close/>
              </a:path>
            </a:pathLst>
          </a:custGeom>
          <a:solidFill>
            <a:srgbClr val="6A859E"/>
          </a:solidFill>
          <a:ln w="12700">
            <a:miter lim="400000"/>
          </a:ln>
          <a:effectLst>
            <a:outerShdw blurRad="50800" dist="27940" dir="5400000" rotWithShape="0">
              <a:srgbClr val="000000">
                <a:alpha val="32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grpSp>
        <p:nvGrpSpPr>
          <p:cNvPr id="138" name="Oval 60"/>
          <p:cNvGrpSpPr/>
          <p:nvPr/>
        </p:nvGrpSpPr>
        <p:grpSpPr>
          <a:xfrm>
            <a:off x="2897419" y="1396432"/>
            <a:ext cx="794443" cy="754209"/>
            <a:chOff x="0" y="0"/>
            <a:chExt cx="794442" cy="754208"/>
          </a:xfrm>
        </p:grpSpPr>
        <p:sp>
          <p:nvSpPr>
            <p:cNvPr id="136" name="Oval"/>
            <p:cNvSpPr/>
            <p:nvPr/>
          </p:nvSpPr>
          <p:spPr>
            <a:xfrm>
              <a:off x="-1" y="-1"/>
              <a:ext cx="794444" cy="754210"/>
            </a:xfrm>
            <a:prstGeom prst="ellipse">
              <a:avLst/>
            </a:prstGeom>
            <a:solidFill>
              <a:srgbClr val="6A859E"/>
            </a:solidFill>
            <a:ln w="12700" cap="flat">
              <a:noFill/>
              <a:miter lim="400000"/>
            </a:ln>
            <a:effectLst>
              <a:outerShdw blurRad="508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37" name="01"/>
            <p:cNvSpPr txBox="1"/>
            <p:nvPr/>
          </p:nvSpPr>
          <p:spPr>
            <a:xfrm>
              <a:off x="116342" y="97703"/>
              <a:ext cx="561758" cy="558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3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t>01</a:t>
              </a: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Flowchart: Manual Input 10"/>
          <p:cNvSpPr/>
          <p:nvPr/>
        </p:nvSpPr>
        <p:spPr>
          <a:xfrm rot="10800000">
            <a:off x="-5" y="-3"/>
            <a:ext cx="10454190" cy="573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B050"/>
          </a:solidFill>
          <a:ln w="12700">
            <a:solidFill>
              <a:srgbClr val="00B05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1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660" y="27295"/>
            <a:ext cx="496045" cy="47767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42" name="Double-click to edit"/>
          <p:cNvSpPr txBox="1">
            <a:spLocks noGrp="1"/>
          </p:cNvSpPr>
          <p:nvPr>
            <p:ph type="title"/>
          </p:nvPr>
        </p:nvSpPr>
        <p:spPr>
          <a:xfrm>
            <a:off x="630314" y="337350"/>
            <a:ext cx="11265765" cy="807239"/>
          </a:xfrm>
          <a:prstGeom prst="rect">
            <a:avLst/>
          </a:prstGeom>
        </p:spPr>
        <p:txBody>
          <a:bodyPr/>
          <a:lstStyle/>
          <a:p>
            <a:r>
              <a:t>     </a:t>
            </a:r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865640" y="274320"/>
            <a:ext cx="181383" cy="269241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44" name="Rectangle 38"/>
          <p:cNvSpPr txBox="1"/>
          <p:nvPr/>
        </p:nvSpPr>
        <p:spPr>
          <a:xfrm>
            <a:off x="24894" y="23028"/>
            <a:ext cx="10645415" cy="486208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t>1.     </a:t>
            </a:r>
            <a:r>
              <a:rPr sz="2400"/>
              <a:t>Pendahuluan:</a:t>
            </a:r>
            <a:r>
              <a:t> </a:t>
            </a:r>
            <a:r>
              <a:rPr sz="2300">
                <a:solidFill>
                  <a:srgbClr val="FFD966"/>
                </a:solidFill>
              </a:rPr>
              <a:t>Potensi dan Manfaat Kerja Sama LCS Indonesia-Tiongkok</a:t>
            </a:r>
          </a:p>
        </p:txBody>
      </p:sp>
      <p:grpSp>
        <p:nvGrpSpPr>
          <p:cNvPr id="147" name="Rectangle 40"/>
          <p:cNvGrpSpPr/>
          <p:nvPr/>
        </p:nvGrpSpPr>
        <p:grpSpPr>
          <a:xfrm>
            <a:off x="155951" y="1014584"/>
            <a:ext cx="5141680" cy="396241"/>
            <a:chOff x="0" y="0"/>
            <a:chExt cx="5141679" cy="396240"/>
          </a:xfrm>
        </p:grpSpPr>
        <p:sp>
          <p:nvSpPr>
            <p:cNvPr id="145" name="Rectangle"/>
            <p:cNvSpPr/>
            <p:nvPr/>
          </p:nvSpPr>
          <p:spPr>
            <a:xfrm>
              <a:off x="0" y="32854"/>
              <a:ext cx="5141680" cy="330532"/>
            </a:xfrm>
            <a:prstGeom prst="rect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6" name="Latar Belakang"/>
            <p:cNvSpPr txBox="1"/>
            <p:nvPr/>
          </p:nvSpPr>
          <p:spPr>
            <a:xfrm>
              <a:off x="45719" y="-1"/>
              <a:ext cx="5050241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t>Latar Belakang</a:t>
              </a:r>
            </a:p>
          </p:txBody>
        </p:sp>
      </p:grpSp>
      <p:sp>
        <p:nvSpPr>
          <p:cNvPr id="148" name="Freeform 13"/>
          <p:cNvSpPr/>
          <p:nvPr/>
        </p:nvSpPr>
        <p:spPr>
          <a:xfrm>
            <a:off x="5371467" y="2050341"/>
            <a:ext cx="334549" cy="2001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204"/>
                </a:moveTo>
                <a:lnTo>
                  <a:pt x="14747" y="16204"/>
                </a:lnTo>
                <a:lnTo>
                  <a:pt x="14747" y="21600"/>
                </a:lnTo>
                <a:lnTo>
                  <a:pt x="21600" y="10809"/>
                </a:lnTo>
                <a:lnTo>
                  <a:pt x="14747" y="0"/>
                </a:lnTo>
                <a:lnTo>
                  <a:pt x="14747" y="5413"/>
                </a:lnTo>
                <a:lnTo>
                  <a:pt x="0" y="5413"/>
                </a:lnTo>
                <a:lnTo>
                  <a:pt x="0" y="16204"/>
                </a:lnTo>
                <a:close/>
              </a:path>
            </a:pathLst>
          </a:custGeom>
          <a:solidFill>
            <a:srgbClr val="1F4E79"/>
          </a:solidFill>
          <a:ln w="12700">
            <a:miter lim="400000"/>
          </a:ln>
          <a:effectLst>
            <a:outerShdw blurRad="114300" dist="12700" dir="5400000" rotWithShape="0">
              <a:srgbClr val="000000"/>
            </a:outerShdw>
          </a:effectLst>
        </p:spPr>
        <p:txBody>
          <a:bodyPr lIns="45719" rIns="45719"/>
          <a:lstStyle/>
          <a:p>
            <a:endParaRPr/>
          </a:p>
        </p:txBody>
      </p:sp>
      <p:grpSp>
        <p:nvGrpSpPr>
          <p:cNvPr id="151" name="Rectangle 42"/>
          <p:cNvGrpSpPr/>
          <p:nvPr/>
        </p:nvGrpSpPr>
        <p:grpSpPr>
          <a:xfrm>
            <a:off x="5837507" y="752074"/>
            <a:ext cx="5883908" cy="396241"/>
            <a:chOff x="0" y="0"/>
            <a:chExt cx="5883907" cy="396240"/>
          </a:xfrm>
        </p:grpSpPr>
        <p:sp>
          <p:nvSpPr>
            <p:cNvPr id="149" name="Rectangle"/>
            <p:cNvSpPr/>
            <p:nvPr/>
          </p:nvSpPr>
          <p:spPr>
            <a:xfrm>
              <a:off x="0" y="66072"/>
              <a:ext cx="5883908" cy="264097"/>
            </a:xfrm>
            <a:prstGeom prst="rect">
              <a:avLst/>
            </a:prstGeom>
            <a:solidFill>
              <a:srgbClr val="CC3300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0" name="RISIKO"/>
            <p:cNvSpPr txBox="1"/>
            <p:nvPr/>
          </p:nvSpPr>
          <p:spPr>
            <a:xfrm>
              <a:off x="45719" y="-1"/>
              <a:ext cx="5792468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t>RISIKO</a:t>
              </a:r>
            </a:p>
          </p:txBody>
        </p:sp>
      </p:grpSp>
      <p:grpSp>
        <p:nvGrpSpPr>
          <p:cNvPr id="179" name="Group 55"/>
          <p:cNvGrpSpPr/>
          <p:nvPr/>
        </p:nvGrpSpPr>
        <p:grpSpPr>
          <a:xfrm>
            <a:off x="6716627" y="4523606"/>
            <a:ext cx="4166997" cy="2044732"/>
            <a:chOff x="0" y="0"/>
            <a:chExt cx="4166996" cy="2044731"/>
          </a:xfrm>
        </p:grpSpPr>
        <p:grpSp>
          <p:nvGrpSpPr>
            <p:cNvPr id="157" name="Group 56"/>
            <p:cNvGrpSpPr/>
            <p:nvPr/>
          </p:nvGrpSpPr>
          <p:grpSpPr>
            <a:xfrm>
              <a:off x="5927" y="109751"/>
              <a:ext cx="3983902" cy="414806"/>
              <a:chOff x="0" y="0"/>
              <a:chExt cx="3983901" cy="414805"/>
            </a:xfrm>
          </p:grpSpPr>
          <p:grpSp>
            <p:nvGrpSpPr>
              <p:cNvPr id="154" name="Group 80"/>
              <p:cNvGrpSpPr/>
              <p:nvPr/>
            </p:nvGrpSpPr>
            <p:grpSpPr>
              <a:xfrm>
                <a:off x="-1" y="-1"/>
                <a:ext cx="3983902" cy="414807"/>
                <a:chOff x="0" y="0"/>
                <a:chExt cx="3983900" cy="414805"/>
              </a:xfrm>
            </p:grpSpPr>
            <p:sp>
              <p:nvSpPr>
                <p:cNvPr id="152" name="Freeform: Shape 27"/>
                <p:cNvSpPr/>
                <p:nvPr/>
              </p:nvSpPr>
              <p:spPr>
                <a:xfrm flipH="1">
                  <a:off x="0" y="53141"/>
                  <a:ext cx="715813" cy="3616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548" y="0"/>
                      </a:moveTo>
                      <a:lnTo>
                        <a:pt x="17175" y="687"/>
                      </a:lnTo>
                      <a:cubicBezTo>
                        <a:pt x="10733" y="4417"/>
                        <a:pt x="5252" y="10647"/>
                        <a:pt x="1381" y="18489"/>
                      </a:cubicBezTo>
                      <a:lnTo>
                        <a:pt x="0" y="21600"/>
                      </a:lnTo>
                      <a:lnTo>
                        <a:pt x="12552" y="21600"/>
                      </a:lnTo>
                      <a:cubicBezTo>
                        <a:pt x="17549" y="21600"/>
                        <a:pt x="21600" y="16054"/>
                        <a:pt x="21600" y="9213"/>
                      </a:cubicBezTo>
                      <a:cubicBezTo>
                        <a:pt x="21600" y="5793"/>
                        <a:pt x="20587" y="2696"/>
                        <a:pt x="18950" y="454"/>
                      </a:cubicBezTo>
                      <a:lnTo>
                        <a:pt x="1854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5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53" name="Freeform: Shape 14"/>
                <p:cNvSpPr/>
                <p:nvPr/>
              </p:nvSpPr>
              <p:spPr>
                <a:xfrm flipH="1">
                  <a:off x="51376" y="-1"/>
                  <a:ext cx="3932525" cy="4148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357" y="0"/>
                      </a:moveTo>
                      <a:lnTo>
                        <a:pt x="3384" y="0"/>
                      </a:lnTo>
                      <a:cubicBezTo>
                        <a:pt x="1515" y="0"/>
                        <a:pt x="0" y="4835"/>
                        <a:pt x="0" y="10800"/>
                      </a:cubicBezTo>
                      <a:cubicBezTo>
                        <a:pt x="0" y="16765"/>
                        <a:pt x="1515" y="21600"/>
                        <a:pt x="3384" y="21600"/>
                      </a:cubicBezTo>
                      <a:lnTo>
                        <a:pt x="14663" y="21600"/>
                      </a:lnTo>
                      <a:lnTo>
                        <a:pt x="15179" y="18888"/>
                      </a:lnTo>
                      <a:cubicBezTo>
                        <a:pt x="16627" y="12050"/>
                        <a:pt x="18677" y="6618"/>
                        <a:pt x="21087" y="3367"/>
                      </a:cubicBezTo>
                      <a:lnTo>
                        <a:pt x="21600" y="2767"/>
                      </a:lnTo>
                      <a:lnTo>
                        <a:pt x="21250" y="1844"/>
                      </a:lnTo>
                      <a:cubicBezTo>
                        <a:pt x="20709" y="680"/>
                        <a:pt x="20058" y="0"/>
                        <a:pt x="1935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7FAFD"/>
                    </a:gs>
                    <a:gs pos="100000">
                      <a:srgbClr val="D9D9D9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>
                  <a:outerShdw blurRad="304800" rotWithShape="0">
                    <a:srgbClr val="000000">
                      <a:alpha val="49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5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155" name="TextBox 81"/>
              <p:cNvSpPr txBox="1"/>
              <p:nvPr/>
            </p:nvSpPr>
            <p:spPr>
              <a:xfrm>
                <a:off x="97103" y="77594"/>
                <a:ext cx="397921" cy="3011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1500" b="1">
                    <a:solidFill>
                      <a:srgbClr val="FFFFFF"/>
                    </a:solidFill>
                    <a:effectLst>
                      <a:outerShdw blurRad="50800" dist="38100" dir="2700000" rotWithShape="0">
                        <a:srgbClr val="000000">
                          <a:alpha val="40000"/>
                        </a:srgbClr>
                      </a:outerShdw>
                    </a:effectLst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156" name="Rectangle 82"/>
              <p:cNvSpPr txBox="1"/>
              <p:nvPr/>
            </p:nvSpPr>
            <p:spPr>
              <a:xfrm>
                <a:off x="629025" y="56455"/>
                <a:ext cx="3198986" cy="320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500"/>
                </a:lvl1pPr>
              </a:lstStyle>
              <a:p>
                <a:r>
                  <a:t>Diversifikasi eksposur mata uang</a:t>
                </a:r>
              </a:p>
            </p:txBody>
          </p:sp>
        </p:grpSp>
        <p:grpSp>
          <p:nvGrpSpPr>
            <p:cNvPr id="163" name="Group 57"/>
            <p:cNvGrpSpPr/>
            <p:nvPr/>
          </p:nvGrpSpPr>
          <p:grpSpPr>
            <a:xfrm>
              <a:off x="34605" y="568848"/>
              <a:ext cx="3955222" cy="437426"/>
              <a:chOff x="0" y="0"/>
              <a:chExt cx="3955220" cy="437425"/>
            </a:xfrm>
          </p:grpSpPr>
          <p:grpSp>
            <p:nvGrpSpPr>
              <p:cNvPr id="160" name="Group 75"/>
              <p:cNvGrpSpPr/>
              <p:nvPr/>
            </p:nvGrpSpPr>
            <p:grpSpPr>
              <a:xfrm>
                <a:off x="-1" y="0"/>
                <a:ext cx="3955222" cy="437426"/>
                <a:chOff x="0" y="0"/>
                <a:chExt cx="3955220" cy="437425"/>
              </a:xfrm>
            </p:grpSpPr>
            <p:sp>
              <p:nvSpPr>
                <p:cNvPr id="158" name="Freeform: Shape 27"/>
                <p:cNvSpPr/>
                <p:nvPr/>
              </p:nvSpPr>
              <p:spPr>
                <a:xfrm flipH="1">
                  <a:off x="-1" y="55068"/>
                  <a:ext cx="684336" cy="3748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548" y="0"/>
                      </a:moveTo>
                      <a:lnTo>
                        <a:pt x="17175" y="687"/>
                      </a:lnTo>
                      <a:cubicBezTo>
                        <a:pt x="10733" y="4417"/>
                        <a:pt x="5252" y="10647"/>
                        <a:pt x="1381" y="18489"/>
                      </a:cubicBezTo>
                      <a:lnTo>
                        <a:pt x="0" y="21600"/>
                      </a:lnTo>
                      <a:lnTo>
                        <a:pt x="12552" y="21600"/>
                      </a:lnTo>
                      <a:cubicBezTo>
                        <a:pt x="17549" y="21600"/>
                        <a:pt x="21600" y="16054"/>
                        <a:pt x="21600" y="9213"/>
                      </a:cubicBezTo>
                      <a:cubicBezTo>
                        <a:pt x="21600" y="5793"/>
                        <a:pt x="20587" y="2696"/>
                        <a:pt x="18950" y="454"/>
                      </a:cubicBezTo>
                      <a:lnTo>
                        <a:pt x="1854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5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59" name="Freeform: Shape 14"/>
                <p:cNvSpPr/>
                <p:nvPr/>
              </p:nvSpPr>
              <p:spPr>
                <a:xfrm flipH="1">
                  <a:off x="49941" y="0"/>
                  <a:ext cx="3905280" cy="4374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357" y="0"/>
                      </a:moveTo>
                      <a:lnTo>
                        <a:pt x="3384" y="0"/>
                      </a:lnTo>
                      <a:cubicBezTo>
                        <a:pt x="1515" y="0"/>
                        <a:pt x="0" y="4835"/>
                        <a:pt x="0" y="10800"/>
                      </a:cubicBezTo>
                      <a:cubicBezTo>
                        <a:pt x="0" y="16765"/>
                        <a:pt x="1515" y="21600"/>
                        <a:pt x="3384" y="21600"/>
                      </a:cubicBezTo>
                      <a:lnTo>
                        <a:pt x="14663" y="21600"/>
                      </a:lnTo>
                      <a:lnTo>
                        <a:pt x="15179" y="18888"/>
                      </a:lnTo>
                      <a:cubicBezTo>
                        <a:pt x="16627" y="12050"/>
                        <a:pt x="18677" y="6618"/>
                        <a:pt x="21087" y="3367"/>
                      </a:cubicBezTo>
                      <a:lnTo>
                        <a:pt x="21600" y="2767"/>
                      </a:lnTo>
                      <a:lnTo>
                        <a:pt x="21250" y="1844"/>
                      </a:lnTo>
                      <a:cubicBezTo>
                        <a:pt x="20709" y="680"/>
                        <a:pt x="20058" y="0"/>
                        <a:pt x="1935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7FAFD"/>
                    </a:gs>
                    <a:gs pos="100000">
                      <a:srgbClr val="D9D9D9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>
                  <a:outerShdw blurRad="304800" rotWithShape="0">
                    <a:srgbClr val="000000">
                      <a:alpha val="49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5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161" name="TextBox 76"/>
              <p:cNvSpPr txBox="1"/>
              <p:nvPr/>
            </p:nvSpPr>
            <p:spPr>
              <a:xfrm>
                <a:off x="95667" y="45540"/>
                <a:ext cx="384283" cy="3011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1500" b="1">
                    <a:solidFill>
                      <a:srgbClr val="FFFFFF"/>
                    </a:solidFill>
                    <a:effectLst>
                      <a:outerShdw blurRad="50800" dist="38100" dir="2700000" rotWithShape="0">
                        <a:srgbClr val="000000">
                          <a:alpha val="40000"/>
                        </a:srgbClr>
                      </a:outerShdw>
                    </a:effectLst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162" name="Rectangle 77"/>
              <p:cNvSpPr txBox="1"/>
              <p:nvPr/>
            </p:nvSpPr>
            <p:spPr>
              <a:xfrm>
                <a:off x="731453" y="27923"/>
                <a:ext cx="2400674" cy="320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500"/>
                </a:lvl1pPr>
              </a:lstStyle>
              <a:p>
                <a:r>
                  <a:t>Mengurangi biaya transaksi</a:t>
                </a:r>
              </a:p>
            </p:txBody>
          </p:sp>
        </p:grpSp>
        <p:grpSp>
          <p:nvGrpSpPr>
            <p:cNvPr id="171" name="Group 58"/>
            <p:cNvGrpSpPr/>
            <p:nvPr/>
          </p:nvGrpSpPr>
          <p:grpSpPr>
            <a:xfrm>
              <a:off x="34607" y="1046613"/>
              <a:ext cx="4038823" cy="472409"/>
              <a:chOff x="0" y="0"/>
              <a:chExt cx="4038822" cy="472408"/>
            </a:xfrm>
          </p:grpSpPr>
          <p:grpSp>
            <p:nvGrpSpPr>
              <p:cNvPr id="169" name="Group 68"/>
              <p:cNvGrpSpPr/>
              <p:nvPr/>
            </p:nvGrpSpPr>
            <p:grpSpPr>
              <a:xfrm>
                <a:off x="-1" y="0"/>
                <a:ext cx="4038824" cy="436394"/>
                <a:chOff x="0" y="0"/>
                <a:chExt cx="4038822" cy="436393"/>
              </a:xfrm>
            </p:grpSpPr>
            <p:grpSp>
              <p:nvGrpSpPr>
                <p:cNvPr id="166" name="Group 70"/>
                <p:cNvGrpSpPr/>
                <p:nvPr/>
              </p:nvGrpSpPr>
              <p:grpSpPr>
                <a:xfrm>
                  <a:off x="-1" y="0"/>
                  <a:ext cx="3955219" cy="436394"/>
                  <a:chOff x="0" y="0"/>
                  <a:chExt cx="3955217" cy="436393"/>
                </a:xfrm>
              </p:grpSpPr>
              <p:sp>
                <p:nvSpPr>
                  <p:cNvPr id="164" name="Freeform: Shape 27"/>
                  <p:cNvSpPr/>
                  <p:nvPr/>
                </p:nvSpPr>
                <p:spPr>
                  <a:xfrm flipH="1">
                    <a:off x="0" y="55906"/>
                    <a:ext cx="757808" cy="38048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8548" y="0"/>
                        </a:moveTo>
                        <a:lnTo>
                          <a:pt x="17175" y="687"/>
                        </a:lnTo>
                        <a:cubicBezTo>
                          <a:pt x="10733" y="4417"/>
                          <a:pt x="5252" y="10647"/>
                          <a:pt x="1381" y="18489"/>
                        </a:cubicBezTo>
                        <a:lnTo>
                          <a:pt x="0" y="21600"/>
                        </a:lnTo>
                        <a:lnTo>
                          <a:pt x="12552" y="21600"/>
                        </a:lnTo>
                        <a:cubicBezTo>
                          <a:pt x="17549" y="21600"/>
                          <a:pt x="21600" y="16054"/>
                          <a:pt x="21600" y="9213"/>
                        </a:cubicBezTo>
                        <a:cubicBezTo>
                          <a:pt x="21600" y="5793"/>
                          <a:pt x="20587" y="2696"/>
                          <a:pt x="18950" y="454"/>
                        </a:cubicBezTo>
                        <a:lnTo>
                          <a:pt x="18548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>
                      <a:defRPr sz="15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65" name="Freeform: Shape 14"/>
                  <p:cNvSpPr/>
                  <p:nvPr/>
                </p:nvSpPr>
                <p:spPr>
                  <a:xfrm flipH="1">
                    <a:off x="45012" y="0"/>
                    <a:ext cx="3910206" cy="4363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9357" y="0"/>
                        </a:moveTo>
                        <a:lnTo>
                          <a:pt x="3384" y="0"/>
                        </a:lnTo>
                        <a:cubicBezTo>
                          <a:pt x="1515" y="0"/>
                          <a:pt x="0" y="4835"/>
                          <a:pt x="0" y="10800"/>
                        </a:cubicBezTo>
                        <a:cubicBezTo>
                          <a:pt x="0" y="16765"/>
                          <a:pt x="1515" y="21600"/>
                          <a:pt x="3384" y="21600"/>
                        </a:cubicBezTo>
                        <a:lnTo>
                          <a:pt x="14663" y="21600"/>
                        </a:lnTo>
                        <a:lnTo>
                          <a:pt x="15179" y="18888"/>
                        </a:lnTo>
                        <a:cubicBezTo>
                          <a:pt x="16627" y="12050"/>
                          <a:pt x="18677" y="6618"/>
                          <a:pt x="21087" y="3367"/>
                        </a:cubicBezTo>
                        <a:lnTo>
                          <a:pt x="21600" y="2767"/>
                        </a:lnTo>
                        <a:lnTo>
                          <a:pt x="21250" y="1844"/>
                        </a:lnTo>
                        <a:cubicBezTo>
                          <a:pt x="20709" y="680"/>
                          <a:pt x="20058" y="0"/>
                          <a:pt x="19357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7FAFD"/>
                      </a:gs>
                      <a:gs pos="100000">
                        <a:srgbClr val="D9D9D9"/>
                      </a:gs>
                    </a:gsLst>
                    <a:lin ang="5400000" scaled="0"/>
                  </a:gradFill>
                  <a:ln w="12700" cap="flat">
                    <a:noFill/>
                    <a:miter lim="400000"/>
                  </a:ln>
                  <a:effectLst>
                    <a:outerShdw blurRad="304800" rotWithShape="0">
                      <a:srgbClr val="000000">
                        <a:alpha val="49000"/>
                      </a:srgbClr>
                    </a:outerShdw>
                  </a:effectLst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>
                      <a:defRPr sz="15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67" name="TextBox 71"/>
                <p:cNvSpPr txBox="1"/>
                <p:nvPr/>
              </p:nvSpPr>
              <p:spPr>
                <a:xfrm>
                  <a:off x="90735" y="81633"/>
                  <a:ext cx="337309" cy="30110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sz="1500" b="1">
                      <a:solidFill>
                        <a:srgbClr val="FFFFFF"/>
                      </a:solidFill>
                      <a:effectLst>
                        <a:outerShdw blurRad="50800" dist="38100" dir="2700000" rotWithShape="0">
                          <a:srgbClr val="000000">
                            <a:alpha val="40000"/>
                          </a:srgbClr>
                        </a:outerShdw>
                      </a:effectLst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1pPr>
                </a:lstStyle>
                <a:p>
                  <a:r>
                    <a:t>3</a:t>
                  </a:r>
                </a:p>
              </p:txBody>
            </p:sp>
            <p:sp>
              <p:nvSpPr>
                <p:cNvPr id="168" name="Rectangle 72"/>
                <p:cNvSpPr txBox="1"/>
                <p:nvPr/>
              </p:nvSpPr>
              <p:spPr>
                <a:xfrm>
                  <a:off x="742411" y="45459"/>
                  <a:ext cx="3296412" cy="320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45719" tIns="45719" rIns="45719" bIns="45719" numCol="1" anchor="t">
                  <a:spAutoFit/>
                </a:bodyPr>
                <a:lstStyle/>
                <a:p>
                  <a:pPr>
                    <a:defRPr sz="1500"/>
                  </a:pPr>
                  <a:r>
                    <a:t>Pengembangan pasar mata uang regional</a:t>
                  </a:r>
                </a:p>
              </p:txBody>
            </p:sp>
          </p:grpSp>
          <p:sp>
            <p:nvSpPr>
              <p:cNvPr id="170" name="Rectangle 69"/>
              <p:cNvSpPr txBox="1"/>
              <p:nvPr/>
            </p:nvSpPr>
            <p:spPr>
              <a:xfrm>
                <a:off x="444050" y="152368"/>
                <a:ext cx="2542118" cy="320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500"/>
                </a:lvl1pPr>
              </a:lstStyle>
              <a:p>
                <a:r>
                  <a:t> </a:t>
                </a:r>
              </a:p>
            </p:txBody>
          </p:sp>
        </p:grpSp>
        <p:grpSp>
          <p:nvGrpSpPr>
            <p:cNvPr id="177" name="Group 61"/>
            <p:cNvGrpSpPr/>
            <p:nvPr/>
          </p:nvGrpSpPr>
          <p:grpSpPr>
            <a:xfrm>
              <a:off x="54974" y="1530593"/>
              <a:ext cx="3934849" cy="417888"/>
              <a:chOff x="0" y="0"/>
              <a:chExt cx="3934847" cy="417887"/>
            </a:xfrm>
          </p:grpSpPr>
          <p:grpSp>
            <p:nvGrpSpPr>
              <p:cNvPr id="174" name="Group 63"/>
              <p:cNvGrpSpPr/>
              <p:nvPr/>
            </p:nvGrpSpPr>
            <p:grpSpPr>
              <a:xfrm>
                <a:off x="0" y="-1"/>
                <a:ext cx="3934848" cy="417889"/>
                <a:chOff x="0" y="0"/>
                <a:chExt cx="3934847" cy="417887"/>
              </a:xfrm>
            </p:grpSpPr>
            <p:sp>
              <p:nvSpPr>
                <p:cNvPr id="172" name="Freeform: Shape 27"/>
                <p:cNvSpPr/>
                <p:nvPr/>
              </p:nvSpPr>
              <p:spPr>
                <a:xfrm flipH="1">
                  <a:off x="0" y="53531"/>
                  <a:ext cx="746675" cy="3643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548" y="0"/>
                      </a:moveTo>
                      <a:lnTo>
                        <a:pt x="17175" y="687"/>
                      </a:lnTo>
                      <a:cubicBezTo>
                        <a:pt x="10733" y="4417"/>
                        <a:pt x="5252" y="10647"/>
                        <a:pt x="1381" y="18489"/>
                      </a:cubicBezTo>
                      <a:lnTo>
                        <a:pt x="0" y="21600"/>
                      </a:lnTo>
                      <a:lnTo>
                        <a:pt x="12552" y="21600"/>
                      </a:lnTo>
                      <a:cubicBezTo>
                        <a:pt x="17549" y="21600"/>
                        <a:pt x="21600" y="16054"/>
                        <a:pt x="21600" y="9213"/>
                      </a:cubicBezTo>
                      <a:cubicBezTo>
                        <a:pt x="21600" y="5793"/>
                        <a:pt x="20587" y="2696"/>
                        <a:pt x="18950" y="454"/>
                      </a:cubicBezTo>
                      <a:lnTo>
                        <a:pt x="1854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5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73" name="Freeform: Shape 14"/>
                <p:cNvSpPr/>
                <p:nvPr/>
              </p:nvSpPr>
              <p:spPr>
                <a:xfrm flipH="1">
                  <a:off x="44350" y="-1"/>
                  <a:ext cx="3890498" cy="4178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357" y="0"/>
                      </a:moveTo>
                      <a:lnTo>
                        <a:pt x="3384" y="0"/>
                      </a:lnTo>
                      <a:cubicBezTo>
                        <a:pt x="1515" y="0"/>
                        <a:pt x="0" y="4835"/>
                        <a:pt x="0" y="10800"/>
                      </a:cubicBezTo>
                      <a:cubicBezTo>
                        <a:pt x="0" y="16765"/>
                        <a:pt x="1515" y="21600"/>
                        <a:pt x="3384" y="21600"/>
                      </a:cubicBezTo>
                      <a:lnTo>
                        <a:pt x="14663" y="21600"/>
                      </a:lnTo>
                      <a:lnTo>
                        <a:pt x="15179" y="18888"/>
                      </a:lnTo>
                      <a:cubicBezTo>
                        <a:pt x="16627" y="12050"/>
                        <a:pt x="18677" y="6618"/>
                        <a:pt x="21087" y="3367"/>
                      </a:cubicBezTo>
                      <a:lnTo>
                        <a:pt x="21600" y="2767"/>
                      </a:lnTo>
                      <a:lnTo>
                        <a:pt x="21250" y="1844"/>
                      </a:lnTo>
                      <a:cubicBezTo>
                        <a:pt x="20709" y="680"/>
                        <a:pt x="20058" y="0"/>
                        <a:pt x="1935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7FAFD"/>
                    </a:gs>
                    <a:gs pos="100000">
                      <a:srgbClr val="D9D9D9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>
                  <a:outerShdw blurRad="304800" rotWithShape="0">
                    <a:srgbClr val="000000">
                      <a:alpha val="49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5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175" name="TextBox 64"/>
              <p:cNvSpPr txBox="1"/>
              <p:nvPr/>
            </p:nvSpPr>
            <p:spPr>
              <a:xfrm>
                <a:off x="90074" y="78171"/>
                <a:ext cx="331011" cy="3011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1500" b="1">
                    <a:solidFill>
                      <a:srgbClr val="FFFFFF"/>
                    </a:solidFill>
                    <a:effectLst>
                      <a:outerShdw blurRad="50800" dist="38100" dir="2700000" rotWithShape="0">
                        <a:srgbClr val="000000">
                          <a:alpha val="40000"/>
                        </a:srgbClr>
                      </a:outerShdw>
                    </a:effectLst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</a:lstStyle>
              <a:p>
                <a:r>
                  <a:t>4</a:t>
                </a:r>
              </a:p>
            </p:txBody>
          </p:sp>
          <p:sp>
            <p:nvSpPr>
              <p:cNvPr id="176" name="Rectangle 65"/>
              <p:cNvSpPr txBox="1"/>
              <p:nvPr/>
            </p:nvSpPr>
            <p:spPr>
              <a:xfrm>
                <a:off x="706387" y="48660"/>
                <a:ext cx="2860530" cy="320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>
                  <a:defRPr sz="1500"/>
                </a:pPr>
                <a:r>
                  <a:t>Membuka akses (partisipasi pelaku)</a:t>
                </a:r>
              </a:p>
            </p:txBody>
          </p:sp>
        </p:grpSp>
        <p:sp>
          <p:nvSpPr>
            <p:cNvPr id="178" name="Rounded Rectangle 60"/>
            <p:cNvSpPr/>
            <p:nvPr/>
          </p:nvSpPr>
          <p:spPr>
            <a:xfrm>
              <a:off x="0" y="0"/>
              <a:ext cx="4166997" cy="2044732"/>
            </a:xfrm>
            <a:prstGeom prst="roundRect">
              <a:avLst>
                <a:gd name="adj" fmla="val 16667"/>
              </a:avLst>
            </a:prstGeom>
            <a:noFill/>
            <a:ln w="28575" cap="flat">
              <a:solidFill>
                <a:srgbClr val="42719B"/>
              </a:solidFill>
              <a:prstDash val="dash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5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80" name="TextBox 121"/>
          <p:cNvSpPr txBox="1"/>
          <p:nvPr/>
        </p:nvSpPr>
        <p:spPr>
          <a:xfrm>
            <a:off x="668564" y="1508387"/>
            <a:ext cx="4422635" cy="5740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>
            <a:spAutoFit/>
          </a:bodyPr>
          <a:lstStyle>
            <a:lvl1pPr defTabSz="1219200">
              <a:defRPr sz="1600"/>
            </a:lvl1pPr>
          </a:lstStyle>
          <a:p>
            <a:r>
              <a:t>China merupakan mitra dagang utama, namun setelmen perdagangan masih didominasi USD.</a:t>
            </a:r>
          </a:p>
        </p:txBody>
      </p:sp>
      <p:grpSp>
        <p:nvGrpSpPr>
          <p:cNvPr id="183" name="Rectangle 87"/>
          <p:cNvGrpSpPr/>
          <p:nvPr/>
        </p:nvGrpSpPr>
        <p:grpSpPr>
          <a:xfrm>
            <a:off x="164197" y="1440292"/>
            <a:ext cx="442688" cy="637083"/>
            <a:chOff x="0" y="0"/>
            <a:chExt cx="442686" cy="637081"/>
          </a:xfrm>
        </p:grpSpPr>
        <p:sp>
          <p:nvSpPr>
            <p:cNvPr id="181" name="Rectangle"/>
            <p:cNvSpPr/>
            <p:nvPr/>
          </p:nvSpPr>
          <p:spPr>
            <a:xfrm>
              <a:off x="-1" y="0"/>
              <a:ext cx="442688" cy="63708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0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182" name="1"/>
            <p:cNvSpPr txBox="1"/>
            <p:nvPr/>
          </p:nvSpPr>
          <p:spPr>
            <a:xfrm>
              <a:off x="45719" y="63153"/>
              <a:ext cx="351247" cy="5107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0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86" name="Rectangle 89"/>
          <p:cNvGrpSpPr/>
          <p:nvPr/>
        </p:nvGrpSpPr>
        <p:grpSpPr>
          <a:xfrm>
            <a:off x="193727" y="2810305"/>
            <a:ext cx="442688" cy="1292286"/>
            <a:chOff x="0" y="0"/>
            <a:chExt cx="442686" cy="1292284"/>
          </a:xfrm>
        </p:grpSpPr>
        <p:sp>
          <p:nvSpPr>
            <p:cNvPr id="184" name="Rectangle"/>
            <p:cNvSpPr/>
            <p:nvPr/>
          </p:nvSpPr>
          <p:spPr>
            <a:xfrm>
              <a:off x="-1" y="0"/>
              <a:ext cx="442688" cy="129228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0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185" name="3"/>
            <p:cNvSpPr txBox="1"/>
            <p:nvPr/>
          </p:nvSpPr>
          <p:spPr>
            <a:xfrm>
              <a:off x="45719" y="390754"/>
              <a:ext cx="351247" cy="510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0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187" name="TextBox 121"/>
          <p:cNvSpPr txBox="1"/>
          <p:nvPr/>
        </p:nvSpPr>
        <p:spPr>
          <a:xfrm>
            <a:off x="581700" y="2185258"/>
            <a:ext cx="4509499" cy="5740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>
            <a:spAutoFit/>
          </a:bodyPr>
          <a:lstStyle>
            <a:lvl1pPr defTabSz="1219200">
              <a:defRPr sz="1600"/>
            </a:lvl1pPr>
          </a:lstStyle>
          <a:p>
            <a:r>
              <a:t>Skala ekonomi dan volume perdagangan di kawasan meningkat, namun mayoritas masih dlm USD.</a:t>
            </a:r>
          </a:p>
        </p:txBody>
      </p:sp>
      <p:grpSp>
        <p:nvGrpSpPr>
          <p:cNvPr id="190" name="Rectangle 93"/>
          <p:cNvGrpSpPr/>
          <p:nvPr/>
        </p:nvGrpSpPr>
        <p:grpSpPr>
          <a:xfrm>
            <a:off x="149476" y="2214090"/>
            <a:ext cx="442688" cy="653104"/>
            <a:chOff x="0" y="0"/>
            <a:chExt cx="442686" cy="653103"/>
          </a:xfrm>
        </p:grpSpPr>
        <p:sp>
          <p:nvSpPr>
            <p:cNvPr id="188" name="Rectangle"/>
            <p:cNvSpPr/>
            <p:nvPr/>
          </p:nvSpPr>
          <p:spPr>
            <a:xfrm>
              <a:off x="-1" y="-1"/>
              <a:ext cx="442688" cy="65310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0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189" name="2"/>
            <p:cNvSpPr txBox="1"/>
            <p:nvPr/>
          </p:nvSpPr>
          <p:spPr>
            <a:xfrm>
              <a:off x="45719" y="71163"/>
              <a:ext cx="351247" cy="510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0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191" name="Rectangle 94"/>
          <p:cNvSpPr/>
          <p:nvPr/>
        </p:nvSpPr>
        <p:spPr>
          <a:xfrm>
            <a:off x="5891038" y="1146698"/>
            <a:ext cx="5866248" cy="605073"/>
          </a:xfrm>
          <a:prstGeom prst="rect">
            <a:avLst/>
          </a:prstGeom>
          <a:solidFill>
            <a:srgbClr val="C0574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" name="TextBox 121"/>
          <p:cNvSpPr txBox="1"/>
          <p:nvPr/>
        </p:nvSpPr>
        <p:spPr>
          <a:xfrm>
            <a:off x="6071671" y="1177304"/>
            <a:ext cx="5701720" cy="5740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algn="ctr" defTabSz="1219200">
              <a:defRPr sz="1600">
                <a:solidFill>
                  <a:srgbClr val="FFFFFF"/>
                </a:solidFill>
              </a:defRPr>
            </a:pPr>
            <a:r>
              <a:t>Pasar keu. domestik yg dangkal dan stigma sbg “</a:t>
            </a:r>
            <a:r>
              <a:rPr i="1"/>
              <a:t>riskier asset” </a:t>
            </a:r>
            <a:r>
              <a:rPr>
                <a:latin typeface="Wingdings" panose="05000000000000000000"/>
                <a:ea typeface="Wingdings" panose="05000000000000000000"/>
                <a:cs typeface="Wingdings" panose="05000000000000000000"/>
                <a:sym typeface="Wingdings" panose="05000000000000000000"/>
              </a:rPr>
              <a:t></a:t>
            </a:r>
            <a:r>
              <a:t>vulnerable thd shock yg bersumber dari eksternal/global</a:t>
            </a:r>
          </a:p>
        </p:txBody>
      </p:sp>
      <p:sp>
        <p:nvSpPr>
          <p:cNvPr id="193" name="TextBox 121"/>
          <p:cNvSpPr txBox="1"/>
          <p:nvPr/>
        </p:nvSpPr>
        <p:spPr>
          <a:xfrm>
            <a:off x="5849692" y="1787394"/>
            <a:ext cx="5352208" cy="3327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defTabSz="1219200">
              <a:defRPr sz="1600">
                <a:solidFill>
                  <a:srgbClr val="FFFFFF"/>
                </a:solidFill>
              </a:defRPr>
            </a:lvl1pPr>
          </a:lstStyle>
          <a:p>
            <a:r>
              <a:t>Perlu dikaji pengembangan LCS Indonesia – Tiongkok</a:t>
            </a:r>
          </a:p>
        </p:txBody>
      </p:sp>
      <p:sp>
        <p:nvSpPr>
          <p:cNvPr id="194" name="Rectangle 97"/>
          <p:cNvSpPr/>
          <p:nvPr/>
        </p:nvSpPr>
        <p:spPr>
          <a:xfrm>
            <a:off x="5845671" y="1104865"/>
            <a:ext cx="5973440" cy="661736"/>
          </a:xfrm>
          <a:prstGeom prst="rect">
            <a:avLst/>
          </a:prstGeom>
          <a:ln w="28575">
            <a:solidFill>
              <a:schemeClr val="accent4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5" name="Freeform 13"/>
          <p:cNvSpPr/>
          <p:nvPr/>
        </p:nvSpPr>
        <p:spPr>
          <a:xfrm rot="5400000">
            <a:off x="8666867" y="484239"/>
            <a:ext cx="255925" cy="30821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204"/>
                </a:moveTo>
                <a:lnTo>
                  <a:pt x="14747" y="16204"/>
                </a:lnTo>
                <a:lnTo>
                  <a:pt x="14747" y="21600"/>
                </a:lnTo>
                <a:lnTo>
                  <a:pt x="21600" y="10809"/>
                </a:lnTo>
                <a:lnTo>
                  <a:pt x="14747" y="0"/>
                </a:lnTo>
                <a:lnTo>
                  <a:pt x="14747" y="5413"/>
                </a:lnTo>
                <a:lnTo>
                  <a:pt x="0" y="5413"/>
                </a:lnTo>
                <a:lnTo>
                  <a:pt x="0" y="16204"/>
                </a:lnTo>
                <a:close/>
              </a:path>
            </a:pathLst>
          </a:custGeom>
          <a:solidFill>
            <a:srgbClr val="1F4E79"/>
          </a:solidFill>
          <a:ln w="12700">
            <a:miter lim="400000"/>
          </a:ln>
          <a:effectLst>
            <a:outerShdw blurRad="114300" dist="12700" dir="5400000" rotWithShape="0">
              <a:srgbClr val="000000"/>
            </a:outerShdw>
          </a:effectLst>
        </p:spPr>
        <p:txBody>
          <a:bodyPr lIns="45719" rIns="45719"/>
          <a:lstStyle/>
          <a:p>
            <a:endParaRPr/>
          </a:p>
        </p:txBody>
      </p:sp>
      <p:grpSp>
        <p:nvGrpSpPr>
          <p:cNvPr id="202" name="Group 99"/>
          <p:cNvGrpSpPr/>
          <p:nvPr/>
        </p:nvGrpSpPr>
        <p:grpSpPr>
          <a:xfrm>
            <a:off x="6997034" y="2268248"/>
            <a:ext cx="3483838" cy="1278957"/>
            <a:chOff x="0" y="0"/>
            <a:chExt cx="3483836" cy="1278956"/>
          </a:xfrm>
        </p:grpSpPr>
        <p:grpSp>
          <p:nvGrpSpPr>
            <p:cNvPr id="200" name="Group 100"/>
            <p:cNvGrpSpPr/>
            <p:nvPr/>
          </p:nvGrpSpPr>
          <p:grpSpPr>
            <a:xfrm>
              <a:off x="-1" y="0"/>
              <a:ext cx="3483838" cy="1278957"/>
              <a:chOff x="0" y="0"/>
              <a:chExt cx="3483836" cy="1278956"/>
            </a:xfrm>
          </p:grpSpPr>
          <p:sp>
            <p:nvSpPr>
              <p:cNvPr id="196" name="Rounded Rectangle 102"/>
              <p:cNvSpPr/>
              <p:nvPr/>
            </p:nvSpPr>
            <p:spPr>
              <a:xfrm>
                <a:off x="26315" y="0"/>
                <a:ext cx="3457522" cy="1278957"/>
              </a:xfrm>
              <a:prstGeom prst="roundRect">
                <a:avLst>
                  <a:gd name="adj" fmla="val 16667"/>
                </a:avLst>
              </a:prstGeom>
              <a:solidFill>
                <a:srgbClr val="A2C2C0"/>
              </a:solidFill>
              <a:ln w="12700" cap="flat">
                <a:noFill/>
                <a:miter lim="400000"/>
              </a:ln>
              <a:effectLst>
                <a:outerShdw blurRad="190500" dist="228600" dir="27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600" b="1"/>
                </a:pPr>
                <a:endParaRPr/>
              </a:p>
            </p:txBody>
          </p:sp>
          <p:grpSp>
            <p:nvGrpSpPr>
              <p:cNvPr id="199" name="Rounded Rectangle 103"/>
              <p:cNvGrpSpPr/>
              <p:nvPr/>
            </p:nvGrpSpPr>
            <p:grpSpPr>
              <a:xfrm>
                <a:off x="-1" y="21342"/>
                <a:ext cx="3457522" cy="392386"/>
                <a:chOff x="0" y="0"/>
                <a:chExt cx="3457520" cy="392385"/>
              </a:xfrm>
            </p:grpSpPr>
            <p:sp>
              <p:nvSpPr>
                <p:cNvPr id="197" name="Rounded Rectangle"/>
                <p:cNvSpPr/>
                <p:nvPr/>
              </p:nvSpPr>
              <p:spPr>
                <a:xfrm>
                  <a:off x="0" y="0"/>
                  <a:ext cx="3457521" cy="39238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58B79"/>
                </a:solidFill>
                <a:ln w="12700" cap="flat">
                  <a:noFill/>
                  <a:miter lim="400000"/>
                </a:ln>
                <a:effectLst>
                  <a:outerShdw blurRad="190500" dist="228600" dir="2700000" rotWithShape="0">
                    <a:srgbClr val="000000">
                      <a:alpha val="3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600" b="1"/>
                  </a:pPr>
                  <a:endParaRPr/>
                </a:p>
              </p:txBody>
            </p:sp>
            <p:sp>
              <p:nvSpPr>
                <p:cNvPr id="198" name="Inisiatif LCS"/>
                <p:cNvSpPr txBox="1"/>
                <p:nvPr/>
              </p:nvSpPr>
              <p:spPr>
                <a:xfrm>
                  <a:off x="64875" y="29822"/>
                  <a:ext cx="3327770" cy="3327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600" b="1"/>
                  </a:lvl1pPr>
                </a:lstStyle>
                <a:p>
                  <a:r>
                    <a:t>Inisiatif LCS</a:t>
                  </a:r>
                </a:p>
              </p:txBody>
            </p:sp>
          </p:grpSp>
        </p:grpSp>
        <p:sp>
          <p:nvSpPr>
            <p:cNvPr id="201" name="Rectangle 101"/>
            <p:cNvSpPr txBox="1"/>
            <p:nvPr/>
          </p:nvSpPr>
          <p:spPr>
            <a:xfrm>
              <a:off x="150046" y="380197"/>
              <a:ext cx="3257967" cy="815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600" b="1"/>
              </a:pPr>
              <a:r>
                <a:t>Mengurangi ketergantungan terhadap USD dalam rangka menjaga stabilitas nilai tukar Rupiah</a:t>
              </a:r>
            </a:p>
          </p:txBody>
        </p:sp>
      </p:grpSp>
      <p:sp>
        <p:nvSpPr>
          <p:cNvPr id="203" name="TextBox 121"/>
          <p:cNvSpPr txBox="1"/>
          <p:nvPr/>
        </p:nvSpPr>
        <p:spPr>
          <a:xfrm>
            <a:off x="581700" y="2970581"/>
            <a:ext cx="4465683" cy="10566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>
            <a:spAutoFit/>
          </a:bodyPr>
          <a:lstStyle/>
          <a:p>
            <a:pPr defTabSz="1219200">
              <a:defRPr sz="1600"/>
            </a:pPr>
            <a:r>
              <a:t>Kerjasama keuangan LCS eksisting menunjukkan perkembangan yg positif: Framework LCS ACCD BI-BOT/BI-BNM (penunjukkan bank ACCD, relaksasi Foreign Exchange Administration)</a:t>
            </a:r>
          </a:p>
        </p:txBody>
      </p:sp>
      <p:grpSp>
        <p:nvGrpSpPr>
          <p:cNvPr id="209" name="Group 16"/>
          <p:cNvGrpSpPr/>
          <p:nvPr/>
        </p:nvGrpSpPr>
        <p:grpSpPr>
          <a:xfrm>
            <a:off x="6830100" y="4186737"/>
            <a:ext cx="4053524" cy="330942"/>
            <a:chOff x="0" y="0"/>
            <a:chExt cx="4053523" cy="330941"/>
          </a:xfrm>
        </p:grpSpPr>
        <p:sp>
          <p:nvSpPr>
            <p:cNvPr id="204" name="Freeform 120"/>
            <p:cNvSpPr/>
            <p:nvPr/>
          </p:nvSpPr>
          <p:spPr>
            <a:xfrm>
              <a:off x="0" y="147272"/>
              <a:ext cx="3883641" cy="18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5" y="0"/>
                  </a:moveTo>
                  <a:lnTo>
                    <a:pt x="19790" y="965"/>
                  </a:lnTo>
                  <a:lnTo>
                    <a:pt x="21600" y="20985"/>
                  </a:lnTo>
                  <a:lnTo>
                    <a:pt x="0" y="21600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27000" dist="38100" dir="8100000" rotWithShape="0">
                <a:srgbClr val="000000">
                  <a:alpha val="5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5" name="Rectangle 121"/>
            <p:cNvSpPr/>
            <p:nvPr/>
          </p:nvSpPr>
          <p:spPr>
            <a:xfrm>
              <a:off x="18775" y="109716"/>
              <a:ext cx="4034749" cy="128728"/>
            </a:xfrm>
            <a:prstGeom prst="rect">
              <a:avLst/>
            </a:prstGeom>
            <a:gradFill flip="none" rotWithShape="1">
              <a:gsLst>
                <a:gs pos="0">
                  <a:srgbClr val="F2F2F2"/>
                </a:gs>
                <a:gs pos="10000">
                  <a:srgbClr val="F2F2F2"/>
                </a:gs>
                <a:gs pos="100000">
                  <a:srgbClr val="F2F2F2"/>
                </a:gs>
              </a:gsLst>
              <a:lin ang="8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08" name="Rectangle 122"/>
            <p:cNvGrpSpPr/>
            <p:nvPr/>
          </p:nvGrpSpPr>
          <p:grpSpPr>
            <a:xfrm>
              <a:off x="510336" y="-1"/>
              <a:ext cx="2788812" cy="313394"/>
              <a:chOff x="0" y="0"/>
              <a:chExt cx="2788810" cy="313392"/>
            </a:xfrm>
          </p:grpSpPr>
          <p:sp>
            <p:nvSpPr>
              <p:cNvPr id="206" name="Rectangle"/>
              <p:cNvSpPr/>
              <p:nvPr/>
            </p:nvSpPr>
            <p:spPr>
              <a:xfrm>
                <a:off x="0" y="21227"/>
                <a:ext cx="2788811" cy="270938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600" b="1">
                    <a:solidFill>
                      <a:srgbClr val="FFFFFF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pPr>
                <a:endParaRPr/>
              </a:p>
            </p:txBody>
          </p:sp>
          <p:sp>
            <p:nvSpPr>
              <p:cNvPr id="207" name="Manfaat"/>
              <p:cNvSpPr txBox="1"/>
              <p:nvPr/>
            </p:nvSpPr>
            <p:spPr>
              <a:xfrm>
                <a:off x="45719" y="0"/>
                <a:ext cx="2697373" cy="3133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600" b="1">
                    <a:solidFill>
                      <a:srgbClr val="FFFFFF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</a:lstStyle>
              <a:p>
                <a:r>
                  <a:t>Manfaat</a:t>
                </a:r>
              </a:p>
            </p:txBody>
          </p:sp>
        </p:grpSp>
      </p:grpSp>
      <p:sp>
        <p:nvSpPr>
          <p:cNvPr id="210" name="Rectangle 132"/>
          <p:cNvSpPr/>
          <p:nvPr/>
        </p:nvSpPr>
        <p:spPr>
          <a:xfrm>
            <a:off x="140242" y="1015219"/>
            <a:ext cx="5139561" cy="3318793"/>
          </a:xfrm>
          <a:prstGeom prst="rect">
            <a:avLst/>
          </a:prstGeom>
          <a:ln w="28575">
            <a:solidFill>
              <a:srgbClr val="2E75B6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1" name="Freeform 13"/>
          <p:cNvSpPr/>
          <p:nvPr/>
        </p:nvSpPr>
        <p:spPr>
          <a:xfrm rot="5400000">
            <a:off x="8651498" y="2329540"/>
            <a:ext cx="255925" cy="30821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204"/>
                </a:moveTo>
                <a:lnTo>
                  <a:pt x="14747" y="16204"/>
                </a:lnTo>
                <a:lnTo>
                  <a:pt x="14747" y="21600"/>
                </a:lnTo>
                <a:lnTo>
                  <a:pt x="21600" y="10809"/>
                </a:lnTo>
                <a:lnTo>
                  <a:pt x="14747" y="0"/>
                </a:lnTo>
                <a:lnTo>
                  <a:pt x="14747" y="5413"/>
                </a:lnTo>
                <a:lnTo>
                  <a:pt x="0" y="5413"/>
                </a:lnTo>
                <a:lnTo>
                  <a:pt x="0" y="16204"/>
                </a:lnTo>
                <a:close/>
              </a:path>
            </a:pathLst>
          </a:custGeom>
          <a:solidFill>
            <a:srgbClr val="1F4E79"/>
          </a:solidFill>
          <a:ln w="12700">
            <a:miter lim="400000"/>
          </a:ln>
          <a:effectLst>
            <a:outerShdw blurRad="114300" dist="12700" dir="5400000" rotWithShape="0">
              <a:srgbClr val="000000"/>
            </a:outerShdw>
          </a:effectLst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Flowchart: Manual Input 10"/>
          <p:cNvSpPr/>
          <p:nvPr/>
        </p:nvSpPr>
        <p:spPr>
          <a:xfrm rot="10800000">
            <a:off x="-5" y="-3"/>
            <a:ext cx="10454190" cy="573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B050"/>
          </a:solidFill>
          <a:ln w="12700">
            <a:solidFill>
              <a:srgbClr val="00B05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14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660" y="27295"/>
            <a:ext cx="496045" cy="47767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5" name="1.     Pendahuluan: Faktor-Faktor Yang mempengaruhi Perkembangan LCS"/>
          <p:cNvSpPr txBox="1">
            <a:spLocks noGrp="1"/>
          </p:cNvSpPr>
          <p:nvPr>
            <p:ph type="title"/>
          </p:nvPr>
        </p:nvSpPr>
        <p:spPr>
          <a:xfrm>
            <a:off x="-52045" y="-67673"/>
            <a:ext cx="11122753" cy="807238"/>
          </a:xfrm>
          <a:prstGeom prst="rect">
            <a:avLst/>
          </a:prstGeom>
        </p:spPr>
        <p:txBody>
          <a:bodyPr/>
          <a:lstStyle/>
          <a:p>
            <a:pPr algn="just">
              <a:defRPr sz="2800">
                <a:solidFill>
                  <a:srgbClr val="FFFFFF"/>
                </a:solidFill>
              </a:defRPr>
            </a:pPr>
            <a:r>
              <a:t>1.     Pendahuluan: </a:t>
            </a:r>
            <a:r>
              <a:rPr>
                <a:solidFill>
                  <a:srgbClr val="F4B183"/>
                </a:solidFill>
              </a:rPr>
              <a:t>Faktor-Faktor Yang mempengaruhi Perkembangan LCS</a:t>
            </a:r>
          </a:p>
        </p:txBody>
      </p:sp>
      <p:sp>
        <p:nvSpPr>
          <p:cNvPr id="21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865640" y="274320"/>
            <a:ext cx="181383" cy="269241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217" name="Rectangle 36"/>
          <p:cNvSpPr/>
          <p:nvPr/>
        </p:nvSpPr>
        <p:spPr>
          <a:xfrm>
            <a:off x="427677" y="1462399"/>
            <a:ext cx="11362546" cy="4092575"/>
          </a:xfrm>
          <a:prstGeom prst="rect">
            <a:avLst/>
          </a:prstGeom>
          <a:solidFill>
            <a:srgbClr val="DAE3F3"/>
          </a:solidFill>
          <a:ln w="12700">
            <a:miter lim="400000"/>
          </a:ln>
        </p:spPr>
        <p:txBody>
          <a:bodyPr lIns="45719" rIns="45719">
            <a:spAutoFit/>
          </a:bodyPr>
          <a:lstStyle/>
          <a:p>
            <a:pPr indent="266700">
              <a:tabLst>
                <a:tab pos="88900" algn="l"/>
              </a:tabLst>
              <a:defRPr sz="2000" b="1"/>
            </a:pPr>
            <a:r>
              <a:t>Faktor-faktor yang mempengaruhi:</a:t>
            </a:r>
          </a:p>
          <a:p>
            <a:pPr marL="815975" indent="-457200">
              <a:buSzPct val="100000"/>
              <a:buAutoNum type="alphaLcPeriod"/>
              <a:defRPr sz="2000"/>
            </a:pPr>
            <a:r>
              <a:t>Pasar valas dalam </a:t>
            </a:r>
            <a:r>
              <a:rPr i="1"/>
              <a:t>local currency </a:t>
            </a:r>
            <a:r>
              <a:t>di regional belum berkembang </a:t>
            </a:r>
            <a:r>
              <a:rPr>
                <a:latin typeface="Wingdings" panose="05000000000000000000"/>
                <a:ea typeface="Wingdings" panose="05000000000000000000"/>
                <a:cs typeface="Wingdings" panose="05000000000000000000"/>
                <a:sym typeface="Wingdings" panose="05000000000000000000"/>
              </a:rPr>
              <a:t> </a:t>
            </a:r>
            <a:r>
              <a:t>masalah pasokan likuiditas valas dalam </a:t>
            </a:r>
            <a:r>
              <a:rPr i="1"/>
              <a:t>local currency </a:t>
            </a:r>
            <a:r>
              <a:t>di pasar domestik.</a:t>
            </a:r>
          </a:p>
          <a:p>
            <a:pPr marL="815975" indent="-457200">
              <a:buSzPct val="100000"/>
              <a:buAutoNum type="alphaLcPeriod"/>
              <a:defRPr sz="2000" i="1"/>
            </a:pPr>
            <a:r>
              <a:t>Pricing discovery </a:t>
            </a:r>
            <a:r>
              <a:rPr i="0"/>
              <a:t>tidak efisien karena belum terdapat </a:t>
            </a:r>
            <a:r>
              <a:t>direct quotation </a:t>
            </a:r>
            <a:r>
              <a:rPr i="0"/>
              <a:t>antar mata uang lokal.</a:t>
            </a:r>
          </a:p>
          <a:p>
            <a:pPr indent="806450" algn="just">
              <a:defRPr sz="2000"/>
            </a:pPr>
            <a:r>
              <a:t>Saat ini, mekanisme Perdagangan RMB/IDR masih dilakukan secara </a:t>
            </a:r>
            <a:r>
              <a:rPr i="1"/>
              <a:t>cross-rate</a:t>
            </a:r>
            <a:r>
              <a:t> sehingga kurs </a:t>
            </a:r>
            <a:r>
              <a:rPr lang="en-US"/>
              <a:t> </a:t>
            </a:r>
          </a:p>
          <a:p>
            <a:pPr indent="806450" algn="just">
              <a:defRPr sz="2000"/>
            </a:pPr>
            <a:r>
              <a:t>RMB/IDR yang terbentuk tidak efisien. Kondisi ini dapat menjadi insentif bagi pengembangan LCS </a:t>
            </a:r>
          </a:p>
          <a:p>
            <a:pPr indent="806450" algn="just">
              <a:defRPr sz="2000"/>
            </a:pPr>
            <a:r>
              <a:t>yang memungkinkan mekanisme </a:t>
            </a:r>
            <a:r>
              <a:rPr i="1"/>
              <a:t>direct trading </a:t>
            </a:r>
            <a:r>
              <a:t>yang lebih efisien</a:t>
            </a:r>
          </a:p>
          <a:p>
            <a:pPr marL="815975" indent="-457200">
              <a:buSzPct val="100000"/>
              <a:buAutoNum type="alphaLcPeriod" startAt="3"/>
              <a:defRPr sz="2000"/>
            </a:pPr>
            <a:r>
              <a:t>Terdapat regulasi yang membatasi non-internasionalisasi mata uang lokal.</a:t>
            </a:r>
          </a:p>
          <a:p>
            <a:pPr marL="815975" indent="-457200">
              <a:buSzPct val="100000"/>
              <a:buAutoNum type="alphaLcPeriod" startAt="3"/>
              <a:defRPr sz="2000"/>
            </a:pPr>
            <a:r>
              <a:t>Preferensi pelaku usaha cenderung menggunakan </a:t>
            </a:r>
            <a:r>
              <a:rPr i="1"/>
              <a:t>hard currency </a:t>
            </a:r>
            <a:r>
              <a:t>(USD).</a:t>
            </a:r>
          </a:p>
          <a:p>
            <a:pPr marL="1155700" indent="-342900">
              <a:buSzPct val="100000"/>
              <a:buChar char="-"/>
              <a:defRPr sz="2000"/>
            </a:pPr>
            <a:r>
              <a:t>Ketergantungan terhadap komponen impor untuk produksi.</a:t>
            </a:r>
          </a:p>
          <a:p>
            <a:pPr marL="1155700" indent="-342900">
              <a:buSzPct val="100000"/>
              <a:buChar char="-"/>
              <a:defRPr sz="2000"/>
            </a:pPr>
            <a:r>
              <a:t>Kewajiban pembayaran utang dalam USD.</a:t>
            </a:r>
          </a:p>
          <a:p>
            <a:pPr marL="1155700" indent="-342900">
              <a:buSzPct val="100000"/>
              <a:buChar char="-"/>
              <a:defRPr sz="2000"/>
            </a:pPr>
            <a:r>
              <a:t>Regulasi dari otoritas.</a:t>
            </a:r>
          </a:p>
          <a:p>
            <a:pPr marL="1155700" indent="-342900">
              <a:buSzPct val="100000"/>
              <a:buChar char="-"/>
              <a:defRPr sz="2000"/>
            </a:pPr>
            <a:r>
              <a:t>Volatilitas mata uang lokal.</a:t>
            </a:r>
          </a:p>
        </p:txBody>
      </p:sp>
      <p:sp>
        <p:nvSpPr>
          <p:cNvPr id="218" name="Rectangle 45"/>
          <p:cNvSpPr txBox="1"/>
          <p:nvPr/>
        </p:nvSpPr>
        <p:spPr>
          <a:xfrm>
            <a:off x="473398" y="899503"/>
            <a:ext cx="11376960" cy="3962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indent="266700">
              <a:tabLst>
                <a:tab pos="88900" algn="l"/>
              </a:tabLst>
              <a:defRPr sz="2000">
                <a:solidFill>
                  <a:srgbClr val="FF0000"/>
                </a:solidFill>
              </a:defRPr>
            </a:lvl1pPr>
          </a:lstStyle>
          <a:p>
            <a:r>
              <a:t>Penggunaan mata uang lokal untuk setelmen transaksi perdagangan saat ini masih relative kecil.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Flowchart: Manual Input 10"/>
          <p:cNvSpPr/>
          <p:nvPr/>
        </p:nvSpPr>
        <p:spPr>
          <a:xfrm rot="10800000">
            <a:off x="-5" y="-3"/>
            <a:ext cx="10454190" cy="573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B050"/>
          </a:solidFill>
          <a:ln w="12700">
            <a:solidFill>
              <a:srgbClr val="00B05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21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660" y="27295"/>
            <a:ext cx="496045" cy="47767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22" name="Rectangle 19"/>
          <p:cNvSpPr txBox="1"/>
          <p:nvPr/>
        </p:nvSpPr>
        <p:spPr>
          <a:xfrm>
            <a:off x="218626" y="72841"/>
            <a:ext cx="7029486" cy="48620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>
              <a:defRPr sz="28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t>2     Profil Perdagangan Indonesia-Tiongkok</a:t>
            </a:r>
          </a:p>
        </p:txBody>
      </p:sp>
      <p:grpSp>
        <p:nvGrpSpPr>
          <p:cNvPr id="225" name="Group 11"/>
          <p:cNvGrpSpPr/>
          <p:nvPr/>
        </p:nvGrpSpPr>
        <p:grpSpPr>
          <a:xfrm>
            <a:off x="674687" y="1284562"/>
            <a:ext cx="4225189" cy="2797704"/>
            <a:chOff x="0" y="0"/>
            <a:chExt cx="4225187" cy="2797703"/>
          </a:xfrm>
        </p:grpSpPr>
        <p:pic>
          <p:nvPicPr>
            <p:cNvPr id="223" name="Picture 21" descr="Picture 21"/>
            <p:cNvPicPr>
              <a:picLocks noChangeAspect="1"/>
            </p:cNvPicPr>
            <p:nvPr/>
          </p:nvPicPr>
          <p:blipFill>
            <a:blip r:embed="rId3"/>
            <a:srcRect b="43951"/>
            <a:stretch>
              <a:fillRect/>
            </a:stretch>
          </p:blipFill>
          <p:spPr>
            <a:xfrm>
              <a:off x="0" y="0"/>
              <a:ext cx="4225188" cy="279770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224" name="Straight Connector 22"/>
            <p:cNvSpPr/>
            <p:nvPr/>
          </p:nvSpPr>
          <p:spPr>
            <a:xfrm>
              <a:off x="-1" y="2797703"/>
              <a:ext cx="4225189" cy="1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28" name="Group 2"/>
          <p:cNvGrpSpPr/>
          <p:nvPr/>
        </p:nvGrpSpPr>
        <p:grpSpPr>
          <a:xfrm>
            <a:off x="674688" y="4055631"/>
            <a:ext cx="4225189" cy="2802370"/>
            <a:chOff x="0" y="0"/>
            <a:chExt cx="4225187" cy="2802368"/>
          </a:xfrm>
        </p:grpSpPr>
        <p:pic>
          <p:nvPicPr>
            <p:cNvPr id="226" name="Picture 18" descr="Picture 18"/>
            <p:cNvPicPr>
              <a:picLocks noChangeAspect="1"/>
            </p:cNvPicPr>
            <p:nvPr/>
          </p:nvPicPr>
          <p:blipFill>
            <a:blip r:embed="rId4"/>
            <a:srcRect b="43880"/>
            <a:stretch>
              <a:fillRect/>
            </a:stretch>
          </p:blipFill>
          <p:spPr>
            <a:xfrm>
              <a:off x="0" y="0"/>
              <a:ext cx="4225188" cy="2802369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227" name="Straight Connector 20"/>
            <p:cNvSpPr/>
            <p:nvPr/>
          </p:nvSpPr>
          <p:spPr>
            <a:xfrm>
              <a:off x="-1" y="2800588"/>
              <a:ext cx="4225189" cy="1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29" name="Rectangle 23"/>
          <p:cNvSpPr txBox="1"/>
          <p:nvPr/>
        </p:nvSpPr>
        <p:spPr>
          <a:xfrm>
            <a:off x="500562" y="793299"/>
            <a:ext cx="11513540" cy="5740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algn="just">
              <a:defRPr sz="1600" b="1" i="1">
                <a:solidFill>
                  <a:srgbClr val="C00000"/>
                </a:solidFill>
              </a:defRPr>
            </a:pPr>
            <a:r>
              <a:t>Tiongkok adalah mitra dagang utama Indonesia dalam ekspor dan impor dengan komoditas utama non-migas. Indonesia mengalami defisit perdagangan bilateral </a:t>
            </a:r>
            <a:r>
              <a:rPr u="sng"/>
              <a:t>+</a:t>
            </a:r>
            <a:r>
              <a:t>USD 11 miliar (2017). Setelmen transaksi masih didominasi USD, dengan porsi LCS masih di bawah 3%.</a:t>
            </a:r>
          </a:p>
        </p:txBody>
      </p:sp>
      <p:sp>
        <p:nvSpPr>
          <p:cNvPr id="230" name="TextBox 33"/>
          <p:cNvSpPr txBox="1"/>
          <p:nvPr/>
        </p:nvSpPr>
        <p:spPr>
          <a:xfrm>
            <a:off x="10094444" y="1332380"/>
            <a:ext cx="1630448" cy="4470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 algn="ctr">
              <a:defRPr sz="1200" b="1"/>
            </a:pPr>
            <a:r>
              <a:t>Valuta Setelmen Ekspor </a:t>
            </a:r>
            <a:br/>
            <a:r>
              <a:t>Indonesia - Tiongkok</a:t>
            </a:r>
          </a:p>
        </p:txBody>
      </p:sp>
      <p:grpSp>
        <p:nvGrpSpPr>
          <p:cNvPr id="233" name="Group 34"/>
          <p:cNvGrpSpPr/>
          <p:nvPr/>
        </p:nvGrpSpPr>
        <p:grpSpPr>
          <a:xfrm>
            <a:off x="9561672" y="4499659"/>
            <a:ext cx="2489378" cy="2184059"/>
            <a:chOff x="0" y="0"/>
            <a:chExt cx="2489377" cy="2184057"/>
          </a:xfrm>
        </p:grpSpPr>
        <p:pic>
          <p:nvPicPr>
            <p:cNvPr id="231" name="Picture 35" descr="Picture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3" y="0"/>
              <a:ext cx="2485605" cy="2184058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232" name="Rectangle 36"/>
            <p:cNvSpPr/>
            <p:nvPr/>
          </p:nvSpPr>
          <p:spPr>
            <a:xfrm>
              <a:off x="-1" y="235073"/>
              <a:ext cx="2485169" cy="189776"/>
            </a:xfrm>
            <a:prstGeom prst="rect">
              <a:avLst/>
            </a:prstGeom>
            <a:noFill/>
            <a:ln w="2857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234" name="Picture 37" descr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1673" y="1849226"/>
            <a:ext cx="2483589" cy="207804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35" name="Rectangle 38"/>
          <p:cNvSpPr/>
          <p:nvPr/>
        </p:nvSpPr>
        <p:spPr>
          <a:xfrm>
            <a:off x="9584205" y="2056734"/>
            <a:ext cx="2440104" cy="208463"/>
          </a:xfrm>
          <a:prstGeom prst="rect">
            <a:avLst/>
          </a:prstGeom>
          <a:ln w="28575">
            <a:solidFill>
              <a:srgbClr val="C00000"/>
            </a:solidFill>
            <a:prstDash val="sys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6" name="TextBox 39"/>
          <p:cNvSpPr txBox="1"/>
          <p:nvPr/>
        </p:nvSpPr>
        <p:spPr>
          <a:xfrm>
            <a:off x="10099749" y="4002694"/>
            <a:ext cx="1553578" cy="4470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 algn="ctr">
              <a:defRPr sz="1200" b="1"/>
            </a:pPr>
            <a:r>
              <a:t>Valuta Setelmen Impor</a:t>
            </a:r>
            <a:br/>
            <a:r>
              <a:t>Indonesia - Tiongkok</a:t>
            </a:r>
          </a:p>
        </p:txBody>
      </p:sp>
      <p:sp>
        <p:nvSpPr>
          <p:cNvPr id="237" name="Right Arrow 49"/>
          <p:cNvSpPr/>
          <p:nvPr/>
        </p:nvSpPr>
        <p:spPr>
          <a:xfrm>
            <a:off x="5077438" y="2714304"/>
            <a:ext cx="196079" cy="278265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8" name="Rectangle 50"/>
          <p:cNvSpPr/>
          <p:nvPr/>
        </p:nvSpPr>
        <p:spPr>
          <a:xfrm>
            <a:off x="550175" y="1332380"/>
            <a:ext cx="4439076" cy="5546506"/>
          </a:xfrm>
          <a:prstGeom prst="rect">
            <a:avLst/>
          </a:prstGeom>
          <a:ln w="19050">
            <a:solidFill>
              <a:schemeClr val="accent4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42" name="Group 24"/>
          <p:cNvGrpSpPr/>
          <p:nvPr/>
        </p:nvGrpSpPr>
        <p:grpSpPr>
          <a:xfrm>
            <a:off x="5361704" y="1601592"/>
            <a:ext cx="3915703" cy="2674550"/>
            <a:chOff x="0" y="0"/>
            <a:chExt cx="3915702" cy="2674549"/>
          </a:xfrm>
        </p:grpSpPr>
        <p:pic>
          <p:nvPicPr>
            <p:cNvPr id="239" name="Picture 25" descr="Picture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3915703" cy="2674550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240" name="Rectangle 26"/>
            <p:cNvSpPr/>
            <p:nvPr/>
          </p:nvSpPr>
          <p:spPr>
            <a:xfrm>
              <a:off x="604423" y="778839"/>
              <a:ext cx="799088" cy="1685398"/>
            </a:xfrm>
            <a:prstGeom prst="rect">
              <a:avLst/>
            </a:prstGeom>
            <a:noFill/>
            <a:ln w="2857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1" name="Rectangle 27"/>
            <p:cNvSpPr/>
            <p:nvPr/>
          </p:nvSpPr>
          <p:spPr>
            <a:xfrm>
              <a:off x="2053404" y="778839"/>
              <a:ext cx="897656" cy="1685398"/>
            </a:xfrm>
            <a:prstGeom prst="rect">
              <a:avLst/>
            </a:prstGeom>
            <a:noFill/>
            <a:ln w="2857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45" name="Group 42"/>
          <p:cNvGrpSpPr/>
          <p:nvPr/>
        </p:nvGrpSpPr>
        <p:grpSpPr>
          <a:xfrm>
            <a:off x="5351184" y="4163259"/>
            <a:ext cx="3926223" cy="2667404"/>
            <a:chOff x="0" y="0"/>
            <a:chExt cx="3926221" cy="2667403"/>
          </a:xfrm>
        </p:grpSpPr>
        <p:pic>
          <p:nvPicPr>
            <p:cNvPr id="243" name="Picture 43" descr="Picture 4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3926222" cy="266740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244" name="Rectangle 44"/>
            <p:cNvSpPr/>
            <p:nvPr/>
          </p:nvSpPr>
          <p:spPr>
            <a:xfrm>
              <a:off x="2055361" y="930146"/>
              <a:ext cx="906218" cy="1548059"/>
            </a:xfrm>
            <a:prstGeom prst="rect">
              <a:avLst/>
            </a:prstGeom>
            <a:noFill/>
            <a:ln w="2857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46" name="Rectangle 45"/>
          <p:cNvSpPr/>
          <p:nvPr/>
        </p:nvSpPr>
        <p:spPr>
          <a:xfrm>
            <a:off x="9584205" y="2300685"/>
            <a:ext cx="2440104" cy="413618"/>
          </a:xfrm>
          <a:prstGeom prst="rect">
            <a:avLst/>
          </a:prstGeom>
          <a:ln w="28575">
            <a:solidFill>
              <a:schemeClr val="accent4"/>
            </a:solidFill>
            <a:prstDash val="sys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7" name="Rectangle 46"/>
          <p:cNvSpPr/>
          <p:nvPr/>
        </p:nvSpPr>
        <p:spPr>
          <a:xfrm>
            <a:off x="9584205" y="4973165"/>
            <a:ext cx="2440104" cy="413618"/>
          </a:xfrm>
          <a:prstGeom prst="rect">
            <a:avLst/>
          </a:prstGeom>
          <a:ln w="28575">
            <a:solidFill>
              <a:schemeClr val="accent4"/>
            </a:solidFill>
            <a:prstDash val="sys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Flowchart: Manual Input 10"/>
          <p:cNvSpPr/>
          <p:nvPr/>
        </p:nvSpPr>
        <p:spPr>
          <a:xfrm rot="10800000">
            <a:off x="-5" y="-3"/>
            <a:ext cx="10454190" cy="573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B050"/>
          </a:solidFill>
          <a:ln w="12700">
            <a:solidFill>
              <a:srgbClr val="00B05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50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660" y="27295"/>
            <a:ext cx="496045" cy="47767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51" name="Double-click to edit"/>
          <p:cNvSpPr txBox="1">
            <a:spLocks noGrp="1"/>
          </p:cNvSpPr>
          <p:nvPr>
            <p:ph type="title"/>
          </p:nvPr>
        </p:nvSpPr>
        <p:spPr>
          <a:xfrm>
            <a:off x="630314" y="337350"/>
            <a:ext cx="11265765" cy="807239"/>
          </a:xfrm>
          <a:prstGeom prst="rect">
            <a:avLst/>
          </a:prstGeom>
        </p:spPr>
        <p:txBody>
          <a:bodyPr/>
          <a:lstStyle/>
          <a:p>
            <a:r>
              <a:t>     </a:t>
            </a:r>
          </a:p>
        </p:txBody>
      </p:sp>
      <p:sp>
        <p:nvSpPr>
          <p:cNvPr id="252" name="Rectangle 19"/>
          <p:cNvSpPr txBox="1"/>
          <p:nvPr/>
        </p:nvSpPr>
        <p:spPr>
          <a:xfrm>
            <a:off x="473956" y="44381"/>
            <a:ext cx="8511616" cy="48620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>
              <a:defRPr sz="28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t>2     Profil Perdagangan Indonesia-Tiongkok...(cont’d)</a:t>
            </a:r>
          </a:p>
        </p:txBody>
      </p:sp>
      <p:pic>
        <p:nvPicPr>
          <p:cNvPr id="253" name="Picture 2" descr="Picture 2"/>
          <p:cNvPicPr>
            <a:picLocks noChangeAspect="1"/>
          </p:cNvPicPr>
          <p:nvPr/>
        </p:nvPicPr>
        <p:blipFill>
          <a:blip r:embed="rId3"/>
          <a:srcRect t="18889"/>
          <a:stretch>
            <a:fillRect/>
          </a:stretch>
        </p:blipFill>
        <p:spPr>
          <a:xfrm>
            <a:off x="278509" y="1859738"/>
            <a:ext cx="6258758" cy="259227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54" name="Rectangle 14"/>
          <p:cNvSpPr/>
          <p:nvPr/>
        </p:nvSpPr>
        <p:spPr>
          <a:xfrm>
            <a:off x="4738713" y="1916913"/>
            <a:ext cx="1857396" cy="2358664"/>
          </a:xfrm>
          <a:prstGeom prst="rect">
            <a:avLst/>
          </a:prstGeom>
          <a:ln w="28575">
            <a:solidFill>
              <a:srgbClr val="C00000"/>
            </a:solidFill>
            <a:prstDash val="sys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aphicFrame>
        <p:nvGraphicFramePr>
          <p:cNvPr id="255" name="Chart 16"/>
          <p:cNvGraphicFramePr/>
          <p:nvPr/>
        </p:nvGraphicFramePr>
        <p:xfrm>
          <a:off x="6508926" y="1547728"/>
          <a:ext cx="4978191" cy="2773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6" name="Rectangle 17"/>
          <p:cNvSpPr txBox="1"/>
          <p:nvPr/>
        </p:nvSpPr>
        <p:spPr>
          <a:xfrm>
            <a:off x="473398" y="787493"/>
            <a:ext cx="11376960" cy="8153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algn="just">
              <a:defRPr sz="1600" b="1" i="1">
                <a:solidFill>
                  <a:srgbClr val="C00000"/>
                </a:solidFill>
              </a:defRPr>
            </a:pPr>
            <a:r>
              <a:t>Perdagangan Indonesia-Tiongkok terus mengalami peningkatan, terutama dari sisi impor. Sejalan dgn tren tersebut, defisit neraca pembayaran juga mengalami peningkatan. Namun demikian, valuta yg digunakan untuk penyelesaian perdagangan masih didominasi USD.</a:t>
            </a:r>
          </a:p>
        </p:txBody>
      </p:sp>
      <p:pic>
        <p:nvPicPr>
          <p:cNvPr id="257" name="Picture 2" descr="Picture 2"/>
          <p:cNvPicPr>
            <a:picLocks noChangeAspect="1"/>
          </p:cNvPicPr>
          <p:nvPr/>
        </p:nvPicPr>
        <p:blipFill>
          <a:blip r:embed="rId3"/>
          <a:srcRect b="86096"/>
          <a:stretch>
            <a:fillRect/>
          </a:stretch>
        </p:blipFill>
        <p:spPr>
          <a:xfrm>
            <a:off x="497149" y="1454661"/>
            <a:ext cx="6258759" cy="376591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Flowchart: Manual Input 10"/>
          <p:cNvSpPr/>
          <p:nvPr/>
        </p:nvSpPr>
        <p:spPr>
          <a:xfrm rot="10800000">
            <a:off x="-5" y="-3"/>
            <a:ext cx="10454190" cy="573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B050"/>
          </a:solidFill>
          <a:ln w="12700">
            <a:solidFill>
              <a:srgbClr val="00B05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60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660" y="27295"/>
            <a:ext cx="496045" cy="47767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61" name="Double-click to edit"/>
          <p:cNvSpPr txBox="1">
            <a:spLocks noGrp="1"/>
          </p:cNvSpPr>
          <p:nvPr>
            <p:ph type="title"/>
          </p:nvPr>
        </p:nvSpPr>
        <p:spPr>
          <a:xfrm>
            <a:off x="630314" y="337350"/>
            <a:ext cx="11265765" cy="80723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pic>
        <p:nvPicPr>
          <p:cNvPr id="262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17" y="2343024"/>
            <a:ext cx="5606860" cy="4120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6" y="0"/>
                  <a:pt x="0" y="4834"/>
                  <a:pt x="0" y="10799"/>
                </a:cubicBezTo>
                <a:cubicBezTo>
                  <a:pt x="0" y="16763"/>
                  <a:pt x="4836" y="21600"/>
                  <a:pt x="10800" y="21600"/>
                </a:cubicBezTo>
                <a:cubicBezTo>
                  <a:pt x="16764" y="21600"/>
                  <a:pt x="21600" y="16763"/>
                  <a:pt x="21600" y="10799"/>
                </a:cubicBezTo>
                <a:cubicBezTo>
                  <a:pt x="21600" y="4834"/>
                  <a:pt x="16764" y="0"/>
                  <a:pt x="10800" y="0"/>
                </a:cubicBezTo>
                <a:close/>
              </a:path>
            </a:pathLst>
          </a:custGeom>
          <a:ln w="63500" cap="rnd">
            <a:solidFill>
              <a:srgbClr val="333333"/>
            </a:solidFill>
          </a:ln>
          <a:effectLst>
            <a:outerShdw blurRad="381000" dist="292100" dir="5400000" rotWithShape="0">
              <a:srgbClr val="000000">
                <a:alpha val="22000"/>
              </a:srgbClr>
            </a:outerShdw>
          </a:effectLst>
        </p:spPr>
      </p:pic>
      <p:pic>
        <p:nvPicPr>
          <p:cNvPr id="263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2561" y="2343024"/>
            <a:ext cx="5554641" cy="3942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4"/>
                  <a:pt x="0" y="10799"/>
                </a:cubicBezTo>
                <a:cubicBezTo>
                  <a:pt x="0" y="16763"/>
                  <a:pt x="4835" y="21600"/>
                  <a:pt x="10800" y="21600"/>
                </a:cubicBezTo>
                <a:cubicBezTo>
                  <a:pt x="16765" y="21600"/>
                  <a:pt x="21600" y="16763"/>
                  <a:pt x="21600" y="10799"/>
                </a:cubicBezTo>
                <a:cubicBezTo>
                  <a:pt x="21600" y="4834"/>
                  <a:pt x="16765" y="0"/>
                  <a:pt x="10800" y="0"/>
                </a:cubicBezTo>
                <a:close/>
              </a:path>
            </a:pathLst>
          </a:custGeom>
          <a:ln w="63500" cap="rnd">
            <a:solidFill>
              <a:srgbClr val="333333"/>
            </a:solidFill>
          </a:ln>
          <a:effectLst>
            <a:outerShdw blurRad="381000" dist="292100" dir="5400000" rotWithShape="0">
              <a:srgbClr val="000000">
                <a:alpha val="22000"/>
              </a:srgbClr>
            </a:outerShdw>
          </a:effectLst>
        </p:spPr>
      </p:pic>
      <p:sp>
        <p:nvSpPr>
          <p:cNvPr id="264" name="Rectangle 6"/>
          <p:cNvSpPr txBox="1"/>
          <p:nvPr/>
        </p:nvSpPr>
        <p:spPr>
          <a:xfrm>
            <a:off x="644266" y="993597"/>
            <a:ext cx="11197216" cy="9296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C00000"/>
                </a:solidFill>
              </a:defRPr>
            </a:pPr>
            <a:r>
              <a:t>Pada tanggal 11 Desember 2017, Bank Indonesia, Bank Negara Malaysia, dan Bank of Thailand meluncurkan Framework </a:t>
            </a:r>
            <a:r>
              <a:rPr i="1"/>
              <a:t>Local Currency Settlement </a:t>
            </a:r>
            <a:r>
              <a:t>(LCS) berbasis </a:t>
            </a:r>
            <a:r>
              <a:rPr i="1"/>
              <a:t>Appointed Cross Currency Dealers </a:t>
            </a:r>
            <a:r>
              <a:t>(ACCD) dengan menunjuk beberapa bank sebagai ACCD. Kerja sama ini berlaku efektif sejak 2 Januari 2018.</a:t>
            </a:r>
          </a:p>
        </p:txBody>
      </p:sp>
      <p:sp>
        <p:nvSpPr>
          <p:cNvPr id="265" name="Rectangle 8"/>
          <p:cNvSpPr txBox="1"/>
          <p:nvPr/>
        </p:nvSpPr>
        <p:spPr>
          <a:xfrm>
            <a:off x="644909" y="43533"/>
            <a:ext cx="4788234" cy="48620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>
              <a:defRPr sz="28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t>3     Kerja Sama LCS </a:t>
            </a:r>
            <a:r>
              <a:rPr i="1"/>
              <a:t>Existing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 advAuto="0"/>
      <p:bldP spid="263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Flowchart: Manual Input 10"/>
          <p:cNvSpPr/>
          <p:nvPr/>
        </p:nvSpPr>
        <p:spPr>
          <a:xfrm rot="10800000">
            <a:off x="-5" y="-3"/>
            <a:ext cx="10454190" cy="573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B050"/>
          </a:solidFill>
          <a:ln w="12700">
            <a:solidFill>
              <a:srgbClr val="00B05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6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660" y="27295"/>
            <a:ext cx="496045" cy="47767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69" name="Double-click to edit"/>
          <p:cNvSpPr txBox="1">
            <a:spLocks noGrp="1"/>
          </p:cNvSpPr>
          <p:nvPr>
            <p:ph type="title"/>
          </p:nvPr>
        </p:nvSpPr>
        <p:spPr>
          <a:xfrm>
            <a:off x="630314" y="337350"/>
            <a:ext cx="11265765" cy="80723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270" name="Rectangle 12"/>
          <p:cNvSpPr txBox="1"/>
          <p:nvPr/>
        </p:nvSpPr>
        <p:spPr>
          <a:xfrm>
            <a:off x="321469" y="-54612"/>
            <a:ext cx="9538202" cy="89260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marL="541020" indent="-541020">
              <a:defRPr sz="28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t>4	</a:t>
            </a:r>
            <a:r>
              <a:rPr sz="2400"/>
              <a:t>Inisiatif Kerja Sama LCS Indonesia-Tiongkok </a:t>
            </a:r>
          </a:p>
          <a:p>
            <a:pPr marL="541020" indent="-541020">
              <a:defRPr sz="28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sz="2400"/>
              <a:t>      (</a:t>
            </a:r>
            <a:r>
              <a:t>Peluang dan Tantangan)</a:t>
            </a:r>
          </a:p>
        </p:txBody>
      </p:sp>
      <p:sp>
        <p:nvSpPr>
          <p:cNvPr id="271" name="Rectangle 15"/>
          <p:cNvSpPr txBox="1"/>
          <p:nvPr/>
        </p:nvSpPr>
        <p:spPr>
          <a:xfrm>
            <a:off x="437112" y="998087"/>
            <a:ext cx="10775103" cy="230695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marL="285750" indent="-285750" algn="just">
              <a:buSzPct val="100000"/>
              <a:buChar char="-"/>
              <a:defRPr b="1">
                <a:solidFill>
                  <a:srgbClr val="C00000"/>
                </a:solidFill>
              </a:defRPr>
            </a:pPr>
            <a:r>
              <a:t>BI saat ini telah</a:t>
            </a:r>
            <a:r>
              <a:rPr lang="en-US"/>
              <a:t> </a:t>
            </a:r>
            <a:r>
              <a:t>merumuskan </a:t>
            </a:r>
            <a:r>
              <a:rPr i="1"/>
              <a:t>framework</a:t>
            </a:r>
            <a:r>
              <a:t> kerja sama LCS Indonesia – Tiongkok.</a:t>
            </a:r>
          </a:p>
          <a:p>
            <a:pPr marL="285750" indent="-285750" algn="just">
              <a:buSzPct val="100000"/>
              <a:buChar char="-"/>
              <a:defRPr b="1">
                <a:solidFill>
                  <a:srgbClr val="C00000"/>
                </a:solidFill>
              </a:defRPr>
            </a:pPr>
            <a:r>
              <a:t>Peluang dan potensi penggunaan mata uang lokal dalam penyelesaian transaksi perdagangan bilateral Indonesia-Tiongkok cukup besar.</a:t>
            </a:r>
          </a:p>
          <a:p>
            <a:pPr marL="285750" indent="-285750" algn="just">
              <a:buSzPct val="100000"/>
              <a:buChar char="-"/>
              <a:defRPr b="1">
                <a:solidFill>
                  <a:srgbClr val="C00000"/>
                </a:solidFill>
              </a:defRPr>
            </a:pPr>
            <a:r>
              <a:t>Namun, masih terdapat beberapa kendala implementasi penggunaan mata uang local dalam penyelesaian transaksi perdagangan. </a:t>
            </a:r>
          </a:p>
          <a:p>
            <a:pPr marL="285750" indent="-285750" algn="just">
              <a:buSzPct val="100000"/>
              <a:buChar char="-"/>
              <a:defRPr b="1">
                <a:solidFill>
                  <a:srgbClr val="C00000"/>
                </a:solidFill>
              </a:defRPr>
            </a:pPr>
            <a:r>
              <a:t>Agar </a:t>
            </a:r>
            <a:r>
              <a:rPr i="1"/>
              <a:t>framework</a:t>
            </a:r>
            <a:r>
              <a:t> kerja sama LCS Indonesia – Tiongkok dapat diimplementasikan serta dimanfaatkan secara optimal oleh pelaku usaha, BI perlu menggali masukan, </a:t>
            </a:r>
            <a:r>
              <a:rPr i="1"/>
              <a:t>concerns</a:t>
            </a:r>
            <a:r>
              <a:t>, kendala, serta sekaligus memahami praktek-praktek penggunaan </a:t>
            </a:r>
            <a:r>
              <a:rPr i="1"/>
              <a:t>local currency settlement </a:t>
            </a:r>
            <a:r>
              <a:t>yang terjadi saat ini dari pelaku pasar. </a:t>
            </a:r>
          </a:p>
        </p:txBody>
      </p:sp>
      <p:grpSp>
        <p:nvGrpSpPr>
          <p:cNvPr id="274" name="Content Placeholder 1"/>
          <p:cNvGrpSpPr/>
          <p:nvPr/>
        </p:nvGrpSpPr>
        <p:grpSpPr>
          <a:xfrm>
            <a:off x="460783" y="3535800"/>
            <a:ext cx="10797152" cy="1026339"/>
            <a:chOff x="0" y="0"/>
            <a:chExt cx="10797151" cy="1026338"/>
          </a:xfrm>
        </p:grpSpPr>
        <p:sp>
          <p:nvSpPr>
            <p:cNvPr id="272" name="Rectangle"/>
            <p:cNvSpPr/>
            <p:nvPr/>
          </p:nvSpPr>
          <p:spPr>
            <a:xfrm>
              <a:off x="0" y="-1"/>
              <a:ext cx="10797152" cy="1026340"/>
            </a:xfrm>
            <a:prstGeom prst="rect">
              <a:avLst/>
            </a:prstGeom>
            <a:solidFill>
              <a:srgbClr val="EAEFF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  <a:defRPr sz="2800"/>
              </a:pPr>
              <a:endParaRPr/>
            </a:p>
          </p:txBody>
        </p:sp>
        <p:sp>
          <p:nvSpPr>
            <p:cNvPr id="273" name="Tantangan dari Sisi Ekspor…"/>
            <p:cNvSpPr txBox="1"/>
            <p:nvPr/>
          </p:nvSpPr>
          <p:spPr>
            <a:xfrm>
              <a:off x="45720" y="-1"/>
              <a:ext cx="10705712" cy="949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lnSpc>
                  <a:spcPct val="90000"/>
                </a:lnSpc>
                <a:spcBef>
                  <a:spcPts val="400"/>
                </a:spcBef>
                <a:defRPr b="1"/>
              </a:pPr>
              <a:r>
                <a:t>Tantangan dari Sisi Ekspor</a:t>
              </a:r>
            </a:p>
            <a:p>
              <a:pPr marL="228600" indent="-228600">
                <a:lnSpc>
                  <a:spcPct val="90000"/>
                </a:lnSpc>
                <a:spcBef>
                  <a:spcPts val="600"/>
                </a:spcBef>
                <a:buSzPct val="100000"/>
                <a:buFont typeface="Arial" panose="020B0604020202020204"/>
                <a:buChar char="•"/>
              </a:pPr>
              <a:r>
                <a:t>Mayoritas pelaku ekspor ke Tiongkok adalah perusahaan komoditas (CPO dan Batubara) dan kertas -&gt; </a:t>
              </a:r>
              <a:r>
                <a:rPr i="1"/>
                <a:t>pricing</a:t>
              </a:r>
              <a:r>
                <a:t> komoditas masih dalam USD -&gt; sehingga minat menggunakan LCS rendah.</a:t>
              </a:r>
            </a:p>
          </p:txBody>
        </p:sp>
      </p:grpSp>
      <p:grpSp>
        <p:nvGrpSpPr>
          <p:cNvPr id="277" name="Content Placeholder 1"/>
          <p:cNvGrpSpPr/>
          <p:nvPr/>
        </p:nvGrpSpPr>
        <p:grpSpPr>
          <a:xfrm>
            <a:off x="460783" y="4856591"/>
            <a:ext cx="10797152" cy="1868668"/>
            <a:chOff x="0" y="0"/>
            <a:chExt cx="10797151" cy="1868666"/>
          </a:xfrm>
        </p:grpSpPr>
        <p:sp>
          <p:nvSpPr>
            <p:cNvPr id="275" name="Rectangle"/>
            <p:cNvSpPr/>
            <p:nvPr/>
          </p:nvSpPr>
          <p:spPr>
            <a:xfrm>
              <a:off x="0" y="0"/>
              <a:ext cx="10797152" cy="1868667"/>
            </a:xfrm>
            <a:prstGeom prst="rect">
              <a:avLst/>
            </a:prstGeom>
            <a:solidFill>
              <a:srgbClr val="FFF2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400"/>
                </a:spcBef>
                <a:defRPr sz="2800"/>
              </a:pPr>
              <a:endParaRPr/>
            </a:p>
          </p:txBody>
        </p:sp>
        <p:sp>
          <p:nvSpPr>
            <p:cNvPr id="276" name="Tantangan dari Sisi Impor…"/>
            <p:cNvSpPr txBox="1"/>
            <p:nvPr/>
          </p:nvSpPr>
          <p:spPr>
            <a:xfrm>
              <a:off x="45720" y="0"/>
              <a:ext cx="10705712" cy="1805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lnSpc>
                  <a:spcPct val="90000"/>
                </a:lnSpc>
                <a:spcBef>
                  <a:spcPts val="400"/>
                </a:spcBef>
                <a:defRPr b="1"/>
              </a:pPr>
              <a:r>
                <a:t>Tantangan dari Sisi Impor</a:t>
              </a:r>
            </a:p>
            <a:p>
              <a:pPr marL="228600" indent="-228600" algn="just">
                <a:lnSpc>
                  <a:spcPct val="90000"/>
                </a:lnSpc>
                <a:spcBef>
                  <a:spcPts val="600"/>
                </a:spcBef>
                <a:buSzPct val="100000"/>
                <a:buFont typeface="Arial" panose="020B0604020202020204"/>
                <a:buChar char="•"/>
              </a:pPr>
              <a:r>
                <a:t>Sebagian besar Importir Indonesia adlh importir manufaktur dan teknologi (elektronik &amp; barang jadi) dimana produksi di Tiongkok banyak menggunakan komponen impor dengan kuotasi pricing komponen impor dalam USD.</a:t>
              </a:r>
              <a:endParaRPr sz="2800"/>
            </a:p>
            <a:p>
              <a:pPr marL="228600" indent="-228600" algn="just">
                <a:lnSpc>
                  <a:spcPct val="90000"/>
                </a:lnSpc>
                <a:spcBef>
                  <a:spcPts val="400"/>
                </a:spcBef>
                <a:buSzPct val="100000"/>
                <a:buFont typeface="Arial" panose="020B0604020202020204"/>
                <a:buChar char="•"/>
              </a:pPr>
              <a:r>
                <a:t>Insentif perpajakan bagi eksportir Tiongkok yang menerima proceed dalam USD (</a:t>
              </a:r>
              <a:r>
                <a:rPr i="1"/>
                <a:t>tax refund </a:t>
              </a:r>
              <a:r>
                <a:t>lebih cepat).</a:t>
              </a:r>
              <a:endParaRPr sz="2800"/>
            </a:p>
            <a:p>
              <a:pPr marL="228600" indent="-228600">
                <a:lnSpc>
                  <a:spcPct val="90000"/>
                </a:lnSpc>
                <a:spcBef>
                  <a:spcPts val="400"/>
                </a:spcBef>
                <a:buSzPct val="100000"/>
                <a:buFont typeface="Arial" panose="020B0604020202020204"/>
                <a:buChar char="•"/>
              </a:pPr>
              <a:r>
                <a:t>Namun berdasarkan informasi dari Bank, kebijakan tax refund telah direlaksasi (terdapat potensi).</a:t>
              </a:r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Flowchart: Manual Input 10"/>
          <p:cNvSpPr/>
          <p:nvPr/>
        </p:nvSpPr>
        <p:spPr>
          <a:xfrm rot="10800000">
            <a:off x="-5" y="-3"/>
            <a:ext cx="10454190" cy="573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B050"/>
          </a:solidFill>
          <a:ln w="12700">
            <a:solidFill>
              <a:srgbClr val="00B05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80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660" y="27295"/>
            <a:ext cx="496045" cy="47767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81" name="TextBox 5"/>
          <p:cNvSpPr txBox="1"/>
          <p:nvPr/>
        </p:nvSpPr>
        <p:spPr>
          <a:xfrm>
            <a:off x="664845" y="840740"/>
            <a:ext cx="10635615" cy="578548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400" b="1"/>
            </a:pPr>
            <a:r>
              <a:rPr lang="en-US"/>
              <a:t>Pandangan dan Dunia Usaha dan </a:t>
            </a:r>
            <a:r>
              <a:t>Langkah Nyata APINDO</a:t>
            </a:r>
          </a:p>
          <a:p>
            <a:endParaRPr/>
          </a:p>
          <a:p>
            <a:pPr marL="342900" indent="-342900" algn="just">
              <a:lnSpc>
                <a:spcPct val="114000"/>
              </a:lnSpc>
              <a:buSzPct val="100000"/>
              <a:buChar char="➢"/>
              <a:defRPr sz="2200"/>
            </a:pPr>
            <a:r>
              <a:rPr lang="en-US" sz="2400"/>
              <a:t>Dunia usaha antusias dan mendorong implementasi LCS Indonesia-China yang diyakini akan menguntungkan pelaku usaha</a:t>
            </a:r>
          </a:p>
          <a:p>
            <a:pPr marL="342900" indent="-342900" algn="just">
              <a:lnSpc>
                <a:spcPct val="114000"/>
              </a:lnSpc>
              <a:buSzPct val="100000"/>
              <a:buChar char="➢"/>
              <a:defRPr sz="2200"/>
            </a:pPr>
            <a:r>
              <a:rPr lang="en-US" sz="2400"/>
              <a:t>Sejak 2 tahun terakhir APINDO menjalin serangkaian pertukaran gagasan dengan Bank Indonesia, Perbankan di Indonesia, dan Pelaku Usaha untuk mendorong LCS </a:t>
            </a:r>
            <a:r>
              <a:rPr lang="en-US" sz="2400">
                <a:sym typeface="+mn-ea"/>
              </a:rPr>
              <a:t>Indonesia-China</a:t>
            </a:r>
            <a:r>
              <a:rPr lang="en-US" sz="2400"/>
              <a:t> </a:t>
            </a:r>
            <a:endParaRPr sz="2400"/>
          </a:p>
          <a:p>
            <a:pPr marL="342900" indent="-342900" algn="just">
              <a:lnSpc>
                <a:spcPct val="114000"/>
              </a:lnSpc>
              <a:buSzPct val="100000"/>
              <a:buChar char="➢"/>
              <a:defRPr sz="2200"/>
            </a:pPr>
            <a:r>
              <a:rPr lang="en-US" sz="2400"/>
              <a:t>Mengharapkan agar Bank Indonesia:</a:t>
            </a:r>
          </a:p>
          <a:p>
            <a:pPr marL="800100" lvl="1" indent="-342900" algn="just">
              <a:lnSpc>
                <a:spcPct val="114000"/>
              </a:lnSpc>
              <a:buSzPct val="100000"/>
              <a:buFont typeface="Wingdings" panose="05000000000000000000" charset="0"/>
              <a:buChar char="ü"/>
              <a:defRPr sz="2200"/>
            </a:pPr>
            <a:r>
              <a:rPr lang="en-US" sz="2400"/>
              <a:t>memberikan fasilitas swap RMB/IDR baik melalui </a:t>
            </a:r>
            <a:r>
              <a:rPr lang="en-US" sz="2400" i="1"/>
              <a:t>direct deal</a:t>
            </a:r>
            <a:r>
              <a:rPr lang="en-US" sz="2400"/>
              <a:t> maupun lelang</a:t>
            </a:r>
          </a:p>
          <a:p>
            <a:pPr marL="800100" lvl="1" indent="-342900" algn="just">
              <a:lnSpc>
                <a:spcPct val="114000"/>
              </a:lnSpc>
              <a:buSzPct val="100000"/>
              <a:buFont typeface="Wingdings" panose="05000000000000000000" charset="0"/>
              <a:buChar char="ü"/>
              <a:defRPr sz="2200"/>
            </a:pPr>
            <a:r>
              <a:rPr lang="en-US" sz="2400"/>
              <a:t>memasang harga komparatif swap RMB/IDR pada berbagai tenor</a:t>
            </a:r>
          </a:p>
          <a:p>
            <a:pPr marL="800100" lvl="1" indent="-342900" algn="just">
              <a:lnSpc>
                <a:spcPct val="114000"/>
              </a:lnSpc>
              <a:buSzPct val="100000"/>
              <a:buFont typeface="Wingdings" panose="05000000000000000000" charset="0"/>
              <a:buChar char="ü"/>
              <a:defRPr sz="2200"/>
            </a:pPr>
            <a:r>
              <a:rPr lang="en-US" sz="2400"/>
              <a:t>mendirikan sistem kliring RMB di Indonesia sebagai infrastrukturuntuk menciptakan likuiditas RMB</a:t>
            </a:r>
          </a:p>
          <a:p>
            <a:pPr marL="800100" lvl="1" indent="-342900" algn="just">
              <a:lnSpc>
                <a:spcPct val="114000"/>
              </a:lnSpc>
              <a:buSzPct val="100000"/>
              <a:buFont typeface="Wingdings" panose="05000000000000000000" charset="0"/>
              <a:buChar char="ü"/>
              <a:defRPr sz="2200"/>
            </a:pPr>
            <a:r>
              <a:rPr lang="en-US" sz="2400"/>
              <a:t>mendorong bank untuk menggunakan direct settlement untuk mengurangi dependensi terhadap USD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6002</Words>
  <Application>Microsoft Office PowerPoint</Application>
  <PresentationFormat>Widescreen</PresentationFormat>
  <Paragraphs>166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     </vt:lpstr>
      <vt:lpstr>1.     Pendahuluan: Faktor-Faktor Yang mempengaruhi Perkembangan LCS</vt:lpstr>
      <vt:lpstr>PowerPoint Presentation</vt:lpstr>
      <vt:lpstr>     </vt:lpstr>
      <vt:lpstr>  </vt:lpstr>
      <vt:lpstr>  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Unknown User</cp:lastModifiedBy>
  <cp:revision>4</cp:revision>
  <dcterms:created xsi:type="dcterms:W3CDTF">2021-07-21T05:17:28Z</dcterms:created>
  <dcterms:modified xsi:type="dcterms:W3CDTF">2021-07-21T09:49:09Z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1033-11.2.0.10200</vt:lpwstr>
  </property>
</Properties>
</file>